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1" r:id="rId4"/>
    <p:sldId id="262" r:id="rId5"/>
    <p:sldId id="263" r:id="rId6"/>
    <p:sldId id="265" r:id="rId7"/>
    <p:sldId id="259" r:id="rId8"/>
    <p:sldId id="267" r:id="rId9"/>
    <p:sldId id="258" r:id="rId10"/>
    <p:sldId id="260" r:id="rId11"/>
    <p:sldId id="266" r:id="rId12"/>
    <p:sldId id="268" r:id="rId13"/>
    <p:sldId id="271" r:id="rId14"/>
    <p:sldId id="269" r:id="rId15"/>
    <p:sldId id="270" r:id="rId1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48;&#1085;&#1092;&#1086;%20&#1073;&#1072;&#1079;&#1072;_12%20&#1084;&#1072;&#1081;2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48;&#1085;&#1092;&#1086;%20&#1073;&#1072;&#1079;&#1072;_12%20&#1084;&#1072;&#1081;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.Karimova\Desktop\&#1083;&#1077;&#1090;&#1085;&#1103;&#1103;%20&#1096;&#1082;&#1086;&#1083;&#1072;\&#1076;&#1086;&#1084;&#1072;\&#1048;&#1085;&#1092;&#1086;%20&#1073;&#1072;&#1079;&#1072;_12%20&#1084;&#1072;&#1081;21%20(2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rimova\Desktop\&#1083;&#1077;&#1090;&#1085;&#1103;&#1103;%20&#1096;&#1082;&#1086;&#1083;&#1072;\&#1076;&#1086;&#1084;&#1072;\&#1048;&#1085;&#1092;&#1086;%20&#1073;&#1072;&#1079;&#1072;_12%20&#1084;&#1072;&#1081;21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rimova\Desktop\&#1083;&#1077;&#1090;&#1085;&#1103;&#1103;%20&#1096;&#1082;&#1086;&#1083;&#1072;\&#1076;&#1086;&#1084;&#1072;\&#1048;&#1085;&#1092;&#1086;%20&#1073;&#1072;&#1079;&#1072;_12%20&#1084;&#1072;&#1081;21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Karimova\Desktop\&#1083;&#1077;&#1090;&#1085;&#1103;&#1103;%20&#1096;&#1082;&#1086;&#1083;&#1072;\&#1076;&#1086;&#1084;&#1072;\&#1048;&#1085;&#1092;&#1086;%20&#1073;&#1072;&#1079;&#1072;_12%20&#1084;&#1072;&#1081;21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Динамика рождаемости и смертности, тыс.чел.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Лист5!$F$37</c:f>
              <c:strCache>
                <c:ptCount val="1"/>
                <c:pt idx="0">
                  <c:v>Родились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Лист5!$E$38:$E$43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Лист5!$F$38:$F$43</c:f>
              <c:numCache>
                <c:formatCode>0</c:formatCode>
                <c:ptCount val="6"/>
                <c:pt idx="0">
                  <c:v>734.1</c:v>
                </c:pt>
                <c:pt idx="1">
                  <c:v>726.2</c:v>
                </c:pt>
                <c:pt idx="2">
                  <c:v>715.5</c:v>
                </c:pt>
                <c:pt idx="3">
                  <c:v>768.5</c:v>
                </c:pt>
                <c:pt idx="4">
                  <c:v>815</c:v>
                </c:pt>
                <c:pt idx="5">
                  <c:v>841.8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B-4AF2-8104-E10CFD23D9FB}"/>
            </c:ext>
          </c:extLst>
        </c:ser>
        <c:ser>
          <c:idx val="1"/>
          <c:order val="1"/>
          <c:tx>
            <c:strRef>
              <c:f>Лист5!$G$37</c:f>
              <c:strCache>
                <c:ptCount val="1"/>
                <c:pt idx="0">
                  <c:v>Умерли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44444444444469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7B-4AF2-8104-E10CFD23D9FB}"/>
                </c:ext>
              </c:extLst>
            </c:dLbl>
            <c:dLbl>
              <c:idx val="1"/>
              <c:layout>
                <c:manualLayout>
                  <c:x val="2.5000000000000001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7B-4AF2-8104-E10CFD23D9FB}"/>
                </c:ext>
              </c:extLst>
            </c:dLbl>
            <c:dLbl>
              <c:idx val="2"/>
              <c:layout>
                <c:manualLayout>
                  <c:x val="1.6666666666666666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7B-4AF2-8104-E10CFD23D9FB}"/>
                </c:ext>
              </c:extLst>
            </c:dLbl>
            <c:dLbl>
              <c:idx val="3"/>
              <c:layout>
                <c:manualLayout>
                  <c:x val="2.5000000000000001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7B-4AF2-8104-E10CFD23D9FB}"/>
                </c:ext>
              </c:extLst>
            </c:dLbl>
            <c:dLbl>
              <c:idx val="4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7B-4AF2-8104-E10CFD23D9FB}"/>
                </c:ext>
              </c:extLst>
            </c:dLbl>
            <c:dLbl>
              <c:idx val="5"/>
              <c:layout>
                <c:manualLayout>
                  <c:x val="1.1111111111111112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D7B-4AF2-8104-E10CFD23D9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Лист5!$E$38:$E$43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Лист5!$G$38:$G$43</c:f>
              <c:numCache>
                <c:formatCode>0</c:formatCode>
                <c:ptCount val="6"/>
                <c:pt idx="0">
                  <c:v>152.035</c:v>
                </c:pt>
                <c:pt idx="1">
                  <c:v>154.791</c:v>
                </c:pt>
                <c:pt idx="2">
                  <c:v>160.72300000000001</c:v>
                </c:pt>
                <c:pt idx="3">
                  <c:v>154.91300000000001</c:v>
                </c:pt>
                <c:pt idx="4">
                  <c:v>154.57</c:v>
                </c:pt>
                <c:pt idx="5">
                  <c:v>175.637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7B-4AF2-8104-E10CFD23D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85060608"/>
        <c:axId val="86542208"/>
        <c:axId val="0"/>
      </c:bar3DChart>
      <c:catAx>
        <c:axId val="850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6542208"/>
        <c:crosses val="autoZero"/>
        <c:auto val="1"/>
        <c:lblAlgn val="ctr"/>
        <c:lblOffset val="100"/>
        <c:noMultiLvlLbl val="0"/>
      </c:catAx>
      <c:valAx>
        <c:axId val="8654220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crossAx val="85060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1200" b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ожидаемой продолжительности жизни, лет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Лист1!$D$6:$D$20</c:f>
              <c:strCache>
                <c:ptCount val="15"/>
                <c:pt idx="0">
                  <c:v>Узбекистан </c:v>
                </c:pt>
                <c:pt idx="1">
                  <c:v>Р.Каракалпакстан</c:v>
                </c:pt>
                <c:pt idx="2">
                  <c:v>Андижанская</c:v>
                </c:pt>
                <c:pt idx="3">
                  <c:v>Бухарская</c:v>
                </c:pt>
                <c:pt idx="4">
                  <c:v>Джизакская</c:v>
                </c:pt>
                <c:pt idx="5">
                  <c:v>Кашкадарьинская</c:v>
                </c:pt>
                <c:pt idx="6">
                  <c:v>Навоийская</c:v>
                </c:pt>
                <c:pt idx="7">
                  <c:v>Наманганская</c:v>
                </c:pt>
                <c:pt idx="8">
                  <c:v>Самаркандская</c:v>
                </c:pt>
                <c:pt idx="9">
                  <c:v>Сурхандарьинская</c:v>
                </c:pt>
                <c:pt idx="10">
                  <c:v>Сырдарьинская</c:v>
                </c:pt>
                <c:pt idx="11">
                  <c:v>Ташкентская</c:v>
                </c:pt>
                <c:pt idx="12">
                  <c:v>Ферганская</c:v>
                </c:pt>
                <c:pt idx="13">
                  <c:v>Хорезмская</c:v>
                </c:pt>
                <c:pt idx="14">
                  <c:v>г.Ташкент</c:v>
                </c:pt>
              </c:strCache>
            </c:strRef>
          </c:cat>
          <c:val>
            <c:numRef>
              <c:f>Лист1!$E$6:$E$20</c:f>
              <c:numCache>
                <c:formatCode>0.0</c:formatCode>
                <c:ptCount val="15"/>
                <c:pt idx="0">
                  <c:v>73.8</c:v>
                </c:pt>
                <c:pt idx="1">
                  <c:v>72.7</c:v>
                </c:pt>
                <c:pt idx="2">
                  <c:v>72.5</c:v>
                </c:pt>
                <c:pt idx="3">
                  <c:v>75.5</c:v>
                </c:pt>
                <c:pt idx="4">
                  <c:v>76.2</c:v>
                </c:pt>
                <c:pt idx="5">
                  <c:v>74.5</c:v>
                </c:pt>
                <c:pt idx="6">
                  <c:v>73.900000000000006</c:v>
                </c:pt>
                <c:pt idx="7">
                  <c:v>73.599999999999994</c:v>
                </c:pt>
                <c:pt idx="8">
                  <c:v>74</c:v>
                </c:pt>
                <c:pt idx="9">
                  <c:v>74</c:v>
                </c:pt>
                <c:pt idx="10">
                  <c:v>70.3</c:v>
                </c:pt>
                <c:pt idx="11">
                  <c:v>73.099999999999994</c:v>
                </c:pt>
                <c:pt idx="12">
                  <c:v>74.5</c:v>
                </c:pt>
                <c:pt idx="13">
                  <c:v>72.8</c:v>
                </c:pt>
                <c:pt idx="14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C-4DB4-BBBF-B7F5CCBDF49E}"/>
            </c:ext>
          </c:extLst>
        </c:ser>
        <c:ser>
          <c:idx val="1"/>
          <c:order val="1"/>
          <c:tx>
            <c:strRef>
              <c:f>Лист1!$F$5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Лист1!$D$6:$D$20</c:f>
              <c:strCache>
                <c:ptCount val="15"/>
                <c:pt idx="0">
                  <c:v>Узбекистан </c:v>
                </c:pt>
                <c:pt idx="1">
                  <c:v>Р.Каракалпакстан</c:v>
                </c:pt>
                <c:pt idx="2">
                  <c:v>Андижанская</c:v>
                </c:pt>
                <c:pt idx="3">
                  <c:v>Бухарская</c:v>
                </c:pt>
                <c:pt idx="4">
                  <c:v>Джизакская</c:v>
                </c:pt>
                <c:pt idx="5">
                  <c:v>Кашкадарьинская</c:v>
                </c:pt>
                <c:pt idx="6">
                  <c:v>Навоийская</c:v>
                </c:pt>
                <c:pt idx="7">
                  <c:v>Наманганская</c:v>
                </c:pt>
                <c:pt idx="8">
                  <c:v>Самаркандская</c:v>
                </c:pt>
                <c:pt idx="9">
                  <c:v>Сурхандарьинская</c:v>
                </c:pt>
                <c:pt idx="10">
                  <c:v>Сырдарьинская</c:v>
                </c:pt>
                <c:pt idx="11">
                  <c:v>Ташкентская</c:v>
                </c:pt>
                <c:pt idx="12">
                  <c:v>Ферганская</c:v>
                </c:pt>
                <c:pt idx="13">
                  <c:v>Хорезмская</c:v>
                </c:pt>
                <c:pt idx="14">
                  <c:v>г.Ташкент</c:v>
                </c:pt>
              </c:strCache>
            </c:strRef>
          </c:cat>
          <c:val>
            <c:numRef>
              <c:f>Лист1!$F$6:$F$20</c:f>
              <c:numCache>
                <c:formatCode>0.0</c:formatCode>
                <c:ptCount val="15"/>
                <c:pt idx="0">
                  <c:v>75.124004246702327</c:v>
                </c:pt>
                <c:pt idx="1">
                  <c:v>74.020312934906926</c:v>
                </c:pt>
                <c:pt idx="2">
                  <c:v>74.212888198288113</c:v>
                </c:pt>
                <c:pt idx="3">
                  <c:v>76.472919870599682</c:v>
                </c:pt>
                <c:pt idx="4">
                  <c:v>78.010941886613409</c:v>
                </c:pt>
                <c:pt idx="5">
                  <c:v>75.553344429252292</c:v>
                </c:pt>
                <c:pt idx="6">
                  <c:v>75.450771690668716</c:v>
                </c:pt>
                <c:pt idx="7">
                  <c:v>74.71666441455649</c:v>
                </c:pt>
                <c:pt idx="8">
                  <c:v>75.164095429040245</c:v>
                </c:pt>
                <c:pt idx="9">
                  <c:v>74.987958368477322</c:v>
                </c:pt>
                <c:pt idx="10">
                  <c:v>71.906403674440895</c:v>
                </c:pt>
                <c:pt idx="11">
                  <c:v>74.686381834291055</c:v>
                </c:pt>
                <c:pt idx="12">
                  <c:v>75.591100187303383</c:v>
                </c:pt>
                <c:pt idx="13">
                  <c:v>73.519320282254327</c:v>
                </c:pt>
                <c:pt idx="14">
                  <c:v>76.27799696806791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C-4DB4-BBBF-B7F5CCBDF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1401696"/>
        <c:axId val="1001391712"/>
      </c:barChart>
      <c:catAx>
        <c:axId val="10014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391712"/>
        <c:crosses val="autoZero"/>
        <c:auto val="1"/>
        <c:lblAlgn val="ctr"/>
        <c:lblOffset val="100"/>
        <c:noMultiLvlLbl val="0"/>
      </c:catAx>
      <c:valAx>
        <c:axId val="10013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140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Динамика трудовых ресурсов и занятости населения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Лист6!$D$12</c:f>
              <c:strCache>
                <c:ptCount val="1"/>
                <c:pt idx="0">
                  <c:v>Трудовые ресурсы, темпы прироста,%</c:v>
                </c:pt>
              </c:strCache>
            </c:strRef>
          </c:tx>
          <c:marker>
            <c:symbol val="none"/>
          </c:marker>
          <c:cat>
            <c:numRef>
              <c:f>Лист6!$E$11:$O$11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Лист6!$E$12:$O$12</c:f>
              <c:numCache>
                <c:formatCode>0.0</c:formatCode>
                <c:ptCount val="11"/>
                <c:pt idx="0">
                  <c:v>3.8656192753128096</c:v>
                </c:pt>
                <c:pt idx="1">
                  <c:v>3.3504723185459966</c:v>
                </c:pt>
                <c:pt idx="2">
                  <c:v>1.6076221769714749</c:v>
                </c:pt>
                <c:pt idx="3">
                  <c:v>1.4222029912948244</c:v>
                </c:pt>
                <c:pt idx="4">
                  <c:v>1.3130048669312657</c:v>
                </c:pt>
                <c:pt idx="5">
                  <c:v>1.2638519503546064</c:v>
                </c:pt>
                <c:pt idx="6">
                  <c:v>1.164362199812885</c:v>
                </c:pt>
                <c:pt idx="7">
                  <c:v>0.95949461568831396</c:v>
                </c:pt>
                <c:pt idx="8">
                  <c:v>0.87483861290131415</c:v>
                </c:pt>
                <c:pt idx="9">
                  <c:v>0.6341080001699595</c:v>
                </c:pt>
                <c:pt idx="10">
                  <c:v>1.0202649216317639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AF-4B6D-A020-D1E5AE8D98EE}"/>
            </c:ext>
          </c:extLst>
        </c:ser>
        <c:ser>
          <c:idx val="1"/>
          <c:order val="1"/>
          <c:tx>
            <c:strRef>
              <c:f>Лист6!$D$13</c:f>
              <c:strCache>
                <c:ptCount val="1"/>
                <c:pt idx="0">
                  <c:v>Занятые в экономике, темпы прироста, %</c:v>
                </c:pt>
              </c:strCache>
            </c:strRef>
          </c:tx>
          <c:marker>
            <c:symbol val="none"/>
          </c:marker>
          <c:cat>
            <c:numRef>
              <c:f>Лист6!$E$11:$O$11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Лист6!$E$13:$O$13</c:f>
              <c:numCache>
                <c:formatCode>0.0</c:formatCode>
                <c:ptCount val="11"/>
                <c:pt idx="0">
                  <c:v>2.6509299882592927</c:v>
                </c:pt>
                <c:pt idx="1">
                  <c:v>2.4999140036462393</c:v>
                </c:pt>
                <c:pt idx="2">
                  <c:v>2.5564010705506206</c:v>
                </c:pt>
                <c:pt idx="3">
                  <c:v>2.4501382548798034</c:v>
                </c:pt>
                <c:pt idx="4">
                  <c:v>2.3564076561289937</c:v>
                </c:pt>
                <c:pt idx="5">
                  <c:v>1.8715284278849111</c:v>
                </c:pt>
                <c:pt idx="6">
                  <c:v>1.8386773163428671</c:v>
                </c:pt>
                <c:pt idx="7">
                  <c:v>1.6686217890873962</c:v>
                </c:pt>
                <c:pt idx="8">
                  <c:v>-1.8283617967056642</c:v>
                </c:pt>
                <c:pt idx="9">
                  <c:v>2.0191213808379018</c:v>
                </c:pt>
                <c:pt idx="10">
                  <c:v>-2.2268981107174852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AF-4B6D-A020-D1E5AE8D9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40064"/>
        <c:axId val="87036672"/>
      </c:lineChart>
      <c:catAx>
        <c:axId val="868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7036672"/>
        <c:crosses val="autoZero"/>
        <c:auto val="1"/>
        <c:lblAlgn val="ctr"/>
        <c:lblOffset val="100"/>
        <c:noMultiLvlLbl val="0"/>
      </c:catAx>
      <c:valAx>
        <c:axId val="87036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темпы</a:t>
                </a:r>
                <a:r>
                  <a:rPr lang="ru-RU" baseline="0"/>
                  <a:t> прироста, %</a:t>
                </a:r>
                <a:endParaRPr lang="ru-RU"/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crossAx val="868400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Доля государственных расходов на образование, здравоохранение и социальную защиту в общем объеме государственных расходов 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Лист1!$D$13</c:f>
              <c:strCache>
                <c:ptCount val="1"/>
                <c:pt idx="0">
                  <c:v>Доля государственных расходов на образование, здравоохранение и социальную защиту в общем объеме государственных расходов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Лист1!$E$12:$O$12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Лист1!$E$13:$O$13</c:f>
              <c:numCache>
                <c:formatCode>0</c:formatCode>
                <c:ptCount val="11"/>
                <c:pt idx="0">
                  <c:v>56.4</c:v>
                </c:pt>
                <c:pt idx="1">
                  <c:v>55.4</c:v>
                </c:pt>
                <c:pt idx="2">
                  <c:v>56.8</c:v>
                </c:pt>
                <c:pt idx="3">
                  <c:v>56.6</c:v>
                </c:pt>
                <c:pt idx="4">
                  <c:v>56.7</c:v>
                </c:pt>
                <c:pt idx="5">
                  <c:v>56.5</c:v>
                </c:pt>
                <c:pt idx="6">
                  <c:v>56.7</c:v>
                </c:pt>
                <c:pt idx="7">
                  <c:v>52.2</c:v>
                </c:pt>
                <c:pt idx="8">
                  <c:v>47.1</c:v>
                </c:pt>
                <c:pt idx="9">
                  <c:v>50.6</c:v>
                </c:pt>
                <c:pt idx="1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7-491F-8513-9744DEFDF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21600"/>
        <c:axId val="90523136"/>
      </c:barChart>
      <c:catAx>
        <c:axId val="9052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523136"/>
        <c:crossesAt val="0"/>
        <c:auto val="1"/>
        <c:lblAlgn val="ctr"/>
        <c:lblOffset val="100"/>
        <c:noMultiLvlLbl val="0"/>
      </c:catAx>
      <c:valAx>
        <c:axId val="90523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проценты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90521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Динамика ВВП и численности населения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Лист1!$D$7</c:f>
              <c:strCache>
                <c:ptCount val="1"/>
                <c:pt idx="0">
                  <c:v>Среднегодовая численность населения, темпы прироста, %</c:v>
                </c:pt>
              </c:strCache>
            </c:strRef>
          </c:tx>
          <c:marker>
            <c:symbol val="none"/>
          </c:marker>
          <c:cat>
            <c:numRef>
              <c:f>Лист1!$E$6:$O$6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Лист1!$E$7:$O$7</c:f>
              <c:numCache>
                <c:formatCode>0.0</c:formatCode>
                <c:ptCount val="11"/>
                <c:pt idx="0" formatCode="General">
                  <c:v>2.8</c:v>
                </c:pt>
                <c:pt idx="1">
                  <c:v>2.7203596336440001</c:v>
                </c:pt>
                <c:pt idx="2">
                  <c:v>1.4829887455090001</c:v>
                </c:pt>
                <c:pt idx="3">
                  <c:v>1.5738299551629999</c:v>
                </c:pt>
                <c:pt idx="4">
                  <c:v>0.82564287391199997</c:v>
                </c:pt>
                <c:pt idx="5">
                  <c:v>1.737131388393</c:v>
                </c:pt>
                <c:pt idx="6">
                  <c:v>1.78193246837</c:v>
                </c:pt>
                <c:pt idx="7">
                  <c:v>1.7266660966009999</c:v>
                </c:pt>
                <c:pt idx="8">
                  <c:v>1.669338895721</c:v>
                </c:pt>
                <c:pt idx="9">
                  <c:v>3.2709979881620002</c:v>
                </c:pt>
                <c:pt idx="10" formatCode="0.000">
                  <c:v>0.99571503547823703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0F-4690-A466-774BE54ED6DF}"/>
            </c:ext>
          </c:extLst>
        </c:ser>
        <c:ser>
          <c:idx val="1"/>
          <c:order val="1"/>
          <c:tx>
            <c:strRef>
              <c:f>Лист1!$D$8</c:f>
              <c:strCache>
                <c:ptCount val="1"/>
                <c:pt idx="0">
                  <c:v>ВВП на душу населения, темпы прироста. %</c:v>
                </c:pt>
              </c:strCache>
            </c:strRef>
          </c:tx>
          <c:marker>
            <c:symbol val="none"/>
          </c:marker>
          <c:cat>
            <c:numRef>
              <c:f>Лист1!$E$6:$O$6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Лист1!$E$8:$O$8</c:f>
              <c:numCache>
                <c:formatCode>#,##0.0</c:formatCode>
                <c:ptCount val="11"/>
                <c:pt idx="0" formatCode="0.0">
                  <c:v>4.3</c:v>
                </c:pt>
                <c:pt idx="1">
                  <c:v>4.9000000000000004</c:v>
                </c:pt>
                <c:pt idx="2">
                  <c:v>5.8</c:v>
                </c:pt>
                <c:pt idx="3">
                  <c:v>5.9</c:v>
                </c:pt>
                <c:pt idx="4">
                  <c:v>5.4</c:v>
                </c:pt>
                <c:pt idx="5">
                  <c:v>5.6</c:v>
                </c:pt>
                <c:pt idx="6">
                  <c:v>4.3</c:v>
                </c:pt>
                <c:pt idx="7">
                  <c:v>2.7</c:v>
                </c:pt>
                <c:pt idx="8">
                  <c:v>3.6</c:v>
                </c:pt>
                <c:pt idx="9">
                  <c:v>3.6</c:v>
                </c:pt>
                <c:pt idx="10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0F-4690-A466-774BE54ED6DF}"/>
            </c:ext>
          </c:extLst>
        </c:ser>
        <c:ser>
          <c:idx val="2"/>
          <c:order val="2"/>
          <c:tx>
            <c:strRef>
              <c:f>Лист1!$D$9</c:f>
              <c:strCache>
                <c:ptCount val="1"/>
                <c:pt idx="0">
                  <c:v>ВВП, темпы прироста, %</c:v>
                </c:pt>
              </c:strCache>
            </c:strRef>
          </c:tx>
          <c:marker>
            <c:symbol val="none"/>
          </c:marker>
          <c:cat>
            <c:numRef>
              <c:f>Лист1!$E$6:$O$6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Лист1!$E$9:$O$9</c:f>
              <c:numCache>
                <c:formatCode>#,##0.0</c:formatCode>
                <c:ptCount val="11"/>
                <c:pt idx="0">
                  <c:v>7.2939500579459491</c:v>
                </c:pt>
                <c:pt idx="1">
                  <c:v>7.7848295325981809</c:v>
                </c:pt>
                <c:pt idx="2">
                  <c:v>7.3756659347756539</c:v>
                </c:pt>
                <c:pt idx="3">
                  <c:v>7.584572517282993</c:v>
                </c:pt>
                <c:pt idx="4">
                  <c:v>7.1794014418332921</c:v>
                </c:pt>
                <c:pt idx="5">
                  <c:v>7.4476737693752284</c:v>
                </c:pt>
                <c:pt idx="6">
                  <c:v>6.0941964028100415</c:v>
                </c:pt>
                <c:pt idx="7">
                  <c:v>4.4615311177707895</c:v>
                </c:pt>
                <c:pt idx="8">
                  <c:v>5.4464482733860002</c:v>
                </c:pt>
                <c:pt idx="9" formatCode="0.0">
                  <c:v>5.5637145134350003</c:v>
                </c:pt>
                <c:pt idx="10" formatCode="General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0F-4690-A466-774BE54ED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079680"/>
        <c:axId val="123101952"/>
      </c:lineChart>
      <c:catAx>
        <c:axId val="12307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3101952"/>
        <c:crosses val="autoZero"/>
        <c:auto val="1"/>
        <c:lblAlgn val="ctr"/>
        <c:lblOffset val="100"/>
        <c:noMultiLvlLbl val="0"/>
      </c:catAx>
      <c:valAx>
        <c:axId val="123101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проценты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230796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solidFill>
                  <a:sysClr val="windowText" lastClr="000000"/>
                </a:solidFill>
              </a:rPr>
              <a:t>Динамика доли</a:t>
            </a:r>
            <a:r>
              <a:rPr lang="ru-RU" sz="140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r>
              <a:rPr lang="ru-RU" sz="1200" baseline="0">
                <a:solidFill>
                  <a:sysClr val="windowText" lastClr="000000"/>
                </a:solidFill>
              </a:rPr>
              <a:t>населения с высшим образованием</a:t>
            </a:r>
            <a:endParaRPr lang="ru-RU" sz="12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'[Инфо база_12 май21 (2).xlsx]Лист6'!$E$26</c:f>
              <c:strCache>
                <c:ptCount val="1"/>
                <c:pt idx="0">
                  <c:v>Доля женщин с высшим образованием,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8C-4EEB-8954-BE18B53AEBFA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8C-4EEB-8954-BE18B53AE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'[Инфо база_12 май21 (2).xlsx]Лист6'!$C$27:$C$45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'[Инфо база_12 май21 (2).xlsx]Лист6'!$E$27:$E$45</c:f>
              <c:numCache>
                <c:formatCode>General</c:formatCode>
                <c:ptCount val="19"/>
                <c:pt idx="0">
                  <c:v>11.7</c:v>
                </c:pt>
                <c:pt idx="1">
                  <c:v>11.7</c:v>
                </c:pt>
                <c:pt idx="2">
                  <c:v>11.4</c:v>
                </c:pt>
                <c:pt idx="3">
                  <c:v>10.7</c:v>
                </c:pt>
                <c:pt idx="4">
                  <c:v>10.4</c:v>
                </c:pt>
                <c:pt idx="5">
                  <c:v>10.1</c:v>
                </c:pt>
                <c:pt idx="6">
                  <c:v>10.7</c:v>
                </c:pt>
                <c:pt idx="7">
                  <c:v>11.3</c:v>
                </c:pt>
                <c:pt idx="8">
                  <c:v>11.7</c:v>
                </c:pt>
                <c:pt idx="9">
                  <c:v>12.1</c:v>
                </c:pt>
                <c:pt idx="10">
                  <c:v>12.2</c:v>
                </c:pt>
                <c:pt idx="11">
                  <c:v>12.5</c:v>
                </c:pt>
                <c:pt idx="12">
                  <c:v>13.1</c:v>
                </c:pt>
                <c:pt idx="13">
                  <c:v>13.2</c:v>
                </c:pt>
                <c:pt idx="14">
                  <c:v>13.3</c:v>
                </c:pt>
                <c:pt idx="15">
                  <c:v>12</c:v>
                </c:pt>
                <c:pt idx="16">
                  <c:v>12.5</c:v>
                </c:pt>
                <c:pt idx="17">
                  <c:v>12.8</c:v>
                </c:pt>
                <c:pt idx="18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C-4EEB-8954-BE18B53AEBFA}"/>
            </c:ext>
          </c:extLst>
        </c:ser>
        <c:ser>
          <c:idx val="2"/>
          <c:order val="2"/>
          <c:tx>
            <c:strRef>
              <c:f>'[Инфо база_12 май21 (2).xlsx]Лист6'!$F$26</c:f>
              <c:strCache>
                <c:ptCount val="1"/>
                <c:pt idx="0">
                  <c:v>Доля мужчин с высшим образованием,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13747054202671E-2"/>
                  <c:y val="1.399834665197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88C-4EEB-8954-BE18B53AEBFA}"/>
                </c:ext>
              </c:extLst>
            </c:dLbl>
            <c:dLbl>
              <c:idx val="18"/>
              <c:layout>
                <c:manualLayout>
                  <c:x val="-1.152120757112257E-16"/>
                  <c:y val="3.49958666299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8C-4EEB-8954-BE18B53AE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'[Инфо база_12 май21 (2).xlsx]Лист6'!$C$27:$C$45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'[Инфо база_12 май21 (2).xlsx]Лист6'!$F$27:$F$45</c:f>
              <c:numCache>
                <c:formatCode>General</c:formatCode>
                <c:ptCount val="19"/>
                <c:pt idx="0">
                  <c:v>16</c:v>
                </c:pt>
                <c:pt idx="1">
                  <c:v>14.7</c:v>
                </c:pt>
                <c:pt idx="2">
                  <c:v>14.1</c:v>
                </c:pt>
                <c:pt idx="3">
                  <c:v>13.8</c:v>
                </c:pt>
                <c:pt idx="4">
                  <c:v>13.7</c:v>
                </c:pt>
                <c:pt idx="5">
                  <c:v>14.5</c:v>
                </c:pt>
                <c:pt idx="6">
                  <c:v>15.6</c:v>
                </c:pt>
                <c:pt idx="7">
                  <c:v>15.6</c:v>
                </c:pt>
                <c:pt idx="8">
                  <c:v>15.5</c:v>
                </c:pt>
                <c:pt idx="9">
                  <c:v>15.8</c:v>
                </c:pt>
                <c:pt idx="10">
                  <c:v>16.600000000000001</c:v>
                </c:pt>
                <c:pt idx="11">
                  <c:v>17.5</c:v>
                </c:pt>
                <c:pt idx="12">
                  <c:v>17.899999999999999</c:v>
                </c:pt>
                <c:pt idx="13">
                  <c:v>18.3</c:v>
                </c:pt>
                <c:pt idx="14">
                  <c:v>18.399999999999999</c:v>
                </c:pt>
                <c:pt idx="15">
                  <c:v>20.8</c:v>
                </c:pt>
                <c:pt idx="16">
                  <c:v>20</c:v>
                </c:pt>
                <c:pt idx="17">
                  <c:v>20.100000000000001</c:v>
                </c:pt>
                <c:pt idx="18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C-4EEB-8954-BE18B53AE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524175"/>
        <c:axId val="650687247"/>
      </c:barChart>
      <c:lineChart>
        <c:grouping val="standard"/>
        <c:varyColors val="0"/>
        <c:ser>
          <c:idx val="0"/>
          <c:order val="0"/>
          <c:tx>
            <c:strRef>
              <c:f>'[Инфо база_12 май21 (2).xlsx]Лист6'!$D$26</c:f>
              <c:strCache>
                <c:ptCount val="1"/>
                <c:pt idx="0">
                  <c:v>Доля населения с высшим образованием,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990573448546767E-2"/>
                  <c:y val="-4.8994213281895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8C-4EEB-8954-BE18B53AEBFA}"/>
                </c:ext>
              </c:extLst>
            </c:dLbl>
            <c:dLbl>
              <c:idx val="18"/>
              <c:layout>
                <c:manualLayout>
                  <c:x val="-6.2843676355066769E-2"/>
                  <c:y val="-3.499586662992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8C-4EEB-8954-BE18B53AE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'[Инфо база_12 май21 (2).xlsx]Лист6'!$C$27:$C$45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'[Инфо база_12 май21 (2).xlsx]Лист6'!$D$27:$D$45</c:f>
              <c:numCache>
                <c:formatCode>General</c:formatCode>
                <c:ptCount val="19"/>
                <c:pt idx="0">
                  <c:v>13.85</c:v>
                </c:pt>
                <c:pt idx="1">
                  <c:v>13.2</c:v>
                </c:pt>
                <c:pt idx="2">
                  <c:v>12.75</c:v>
                </c:pt>
                <c:pt idx="3">
                  <c:v>12.25</c:v>
                </c:pt>
                <c:pt idx="4">
                  <c:v>12.05</c:v>
                </c:pt>
                <c:pt idx="5">
                  <c:v>12.3</c:v>
                </c:pt>
                <c:pt idx="6">
                  <c:v>13.149999999999999</c:v>
                </c:pt>
                <c:pt idx="7">
                  <c:v>13.45</c:v>
                </c:pt>
                <c:pt idx="8">
                  <c:v>13.6</c:v>
                </c:pt>
                <c:pt idx="9">
                  <c:v>13.95</c:v>
                </c:pt>
                <c:pt idx="10">
                  <c:v>14.4</c:v>
                </c:pt>
                <c:pt idx="11">
                  <c:v>15</c:v>
                </c:pt>
                <c:pt idx="12">
                  <c:v>15.5</c:v>
                </c:pt>
                <c:pt idx="13">
                  <c:v>15.75</c:v>
                </c:pt>
                <c:pt idx="14">
                  <c:v>15.85</c:v>
                </c:pt>
                <c:pt idx="15">
                  <c:v>16.399999999999999</c:v>
                </c:pt>
                <c:pt idx="16">
                  <c:v>16.25</c:v>
                </c:pt>
                <c:pt idx="17">
                  <c:v>16.450000000000003</c:v>
                </c:pt>
                <c:pt idx="18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8C-4EEB-8954-BE18B53AE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516271"/>
        <c:axId val="813527087"/>
      </c:lineChart>
      <c:catAx>
        <c:axId val="81352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687247"/>
        <c:crosses val="autoZero"/>
        <c:auto val="1"/>
        <c:lblAlgn val="ctr"/>
        <c:lblOffset val="100"/>
        <c:noMultiLvlLbl val="0"/>
      </c:catAx>
      <c:valAx>
        <c:axId val="65068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524175"/>
        <c:crosses val="autoZero"/>
        <c:crossBetween val="between"/>
      </c:valAx>
      <c:valAx>
        <c:axId val="81352708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516271"/>
        <c:crosses val="max"/>
        <c:crossBetween val="between"/>
      </c:valAx>
      <c:catAx>
        <c:axId val="8135162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5270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solidFill>
                  <a:sysClr val="windowText" lastClr="000000"/>
                </a:solidFill>
              </a:rPr>
              <a:t>Динамика основных показателей рынка труда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Лист6!$D$65</c:f>
              <c:strCache>
                <c:ptCount val="1"/>
                <c:pt idx="0">
                  <c:v>Занятые в экономике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2-4FA5-87CC-E8A9F82CFE8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2-4FA5-87CC-E8A9F82C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Лист6!$E$64:$O$64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Лист6!$E$65:$O$65</c:f>
              <c:numCache>
                <c:formatCode>0</c:formatCode>
                <c:ptCount val="11"/>
                <c:pt idx="0">
                  <c:v>11628.4</c:v>
                </c:pt>
                <c:pt idx="1">
                  <c:v>11919.1</c:v>
                </c:pt>
                <c:pt idx="2">
                  <c:v>12223.8</c:v>
                </c:pt>
                <c:pt idx="3">
                  <c:v>12523.3</c:v>
                </c:pt>
                <c:pt idx="4">
                  <c:v>12818.4</c:v>
                </c:pt>
                <c:pt idx="5">
                  <c:v>13058.3</c:v>
                </c:pt>
                <c:pt idx="6">
                  <c:v>13298.4</c:v>
                </c:pt>
                <c:pt idx="7">
                  <c:v>13520.3</c:v>
                </c:pt>
                <c:pt idx="8">
                  <c:v>13273.1</c:v>
                </c:pt>
                <c:pt idx="9">
                  <c:v>13541.1</c:v>
                </c:pt>
                <c:pt idx="10">
                  <c:v>13239.6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32-4FA5-87CC-E8A9F82CFE82}"/>
            </c:ext>
          </c:extLst>
        </c:ser>
        <c:ser>
          <c:idx val="1"/>
          <c:order val="1"/>
          <c:tx>
            <c:strRef>
              <c:f>Лист6!$D$66</c:f>
              <c:strCache>
                <c:ptCount val="1"/>
                <c:pt idx="0">
                  <c:v>Трудовые мигранты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333333333333333E-2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2-4FA5-87CC-E8A9F82CFE82}"/>
                </c:ext>
              </c:extLst>
            </c:dLbl>
            <c:dLbl>
              <c:idx val="10"/>
              <c:layout>
                <c:manualLayout>
                  <c:x val="-2.0370135052831988E-16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2-4FA5-87CC-E8A9F82C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Лист6!$E$64:$O$64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Лист6!$E$66:$O$66</c:f>
              <c:numCache>
                <c:formatCode>0</c:formatCode>
                <c:ptCount val="11"/>
                <c:pt idx="0">
                  <c:v>289.2</c:v>
                </c:pt>
                <c:pt idx="1">
                  <c:v>298.39999999999998</c:v>
                </c:pt>
                <c:pt idx="2">
                  <c:v>330.1</c:v>
                </c:pt>
                <c:pt idx="3">
                  <c:v>338.3</c:v>
                </c:pt>
                <c:pt idx="4">
                  <c:v>873.6</c:v>
                </c:pt>
                <c:pt idx="5">
                  <c:v>1001.3</c:v>
                </c:pt>
                <c:pt idx="6">
                  <c:v>1145.3</c:v>
                </c:pt>
                <c:pt idx="7">
                  <c:v>1333.7</c:v>
                </c:pt>
                <c:pt idx="8">
                  <c:v>2384.8000000000002</c:v>
                </c:pt>
                <c:pt idx="9">
                  <c:v>2460.6999999999998</c:v>
                </c:pt>
                <c:pt idx="10">
                  <c:v>1678.3679999999999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32-4FA5-87CC-E8A9F82CFE82}"/>
            </c:ext>
          </c:extLst>
        </c:ser>
        <c:ser>
          <c:idx val="2"/>
          <c:order val="2"/>
          <c:tx>
            <c:strRef>
              <c:f>Лист6!$D$67</c:f>
              <c:strCache>
                <c:ptCount val="1"/>
                <c:pt idx="0">
                  <c:v>Экономически активное население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32-4FA5-87CC-E8A9F82CFE82}"/>
                </c:ext>
              </c:extLst>
            </c:dLbl>
            <c:dLbl>
              <c:idx val="10"/>
              <c:layout>
                <c:manualLayout>
                  <c:x val="-2.7777777777777779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2-4FA5-87CC-E8A9F82C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Лист6!$E$64:$O$64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Лист6!$E$67:$O$67</c:f>
              <c:numCache>
                <c:formatCode>0</c:formatCode>
                <c:ptCount val="11"/>
                <c:pt idx="0">
                  <c:v>12286.6</c:v>
                </c:pt>
                <c:pt idx="1">
                  <c:v>12541.5</c:v>
                </c:pt>
                <c:pt idx="2">
                  <c:v>12850.1</c:v>
                </c:pt>
                <c:pt idx="3">
                  <c:v>13163</c:v>
                </c:pt>
                <c:pt idx="4">
                  <c:v>13505.4</c:v>
                </c:pt>
                <c:pt idx="5">
                  <c:v>13767.7</c:v>
                </c:pt>
                <c:pt idx="6">
                  <c:v>14022.4</c:v>
                </c:pt>
                <c:pt idx="7">
                  <c:v>14357.3</c:v>
                </c:pt>
                <c:pt idx="8">
                  <c:v>14641.7</c:v>
                </c:pt>
                <c:pt idx="9">
                  <c:v>14876.4</c:v>
                </c:pt>
                <c:pt idx="10">
                  <c:v>14797.9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2-4FA5-87CC-E8A9F82CFE82}"/>
            </c:ext>
          </c:extLst>
        </c:ser>
        <c:ser>
          <c:idx val="3"/>
          <c:order val="3"/>
          <c:tx>
            <c:strRef>
              <c:f>Лист6!$D$68</c:f>
              <c:strCache>
                <c:ptCount val="1"/>
                <c:pt idx="0">
                  <c:v>Трудовые ресурсы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-0.1111111111111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32-4FA5-87CC-E8A9F82CFE82}"/>
                </c:ext>
              </c:extLst>
            </c:dLbl>
            <c:dLbl>
              <c:idx val="10"/>
              <c:layout>
                <c:manualLayout>
                  <c:x val="-1.0185067526415994E-16"/>
                  <c:y val="-0.13888888888888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32-4FA5-87CC-E8A9F82CF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Лист6!$E$64:$O$64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Лист6!$E$68:$O$68</c:f>
              <c:numCache>
                <c:formatCode>0</c:formatCode>
                <c:ptCount val="11"/>
                <c:pt idx="0">
                  <c:v>16726</c:v>
                </c:pt>
                <c:pt idx="1">
                  <c:v>17286.400000000001</c:v>
                </c:pt>
                <c:pt idx="2">
                  <c:v>17564.3</c:v>
                </c:pt>
                <c:pt idx="3">
                  <c:v>17814.099999999999</c:v>
                </c:pt>
                <c:pt idx="4">
                  <c:v>18048</c:v>
                </c:pt>
                <c:pt idx="5">
                  <c:v>18276.099999999999</c:v>
                </c:pt>
                <c:pt idx="6">
                  <c:v>18488.900000000001</c:v>
                </c:pt>
                <c:pt idx="7">
                  <c:v>18666.3</c:v>
                </c:pt>
                <c:pt idx="8">
                  <c:v>18829.599999999999</c:v>
                </c:pt>
                <c:pt idx="9">
                  <c:v>18949</c:v>
                </c:pt>
                <c:pt idx="10">
                  <c:v>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32-4FA5-87CC-E8A9F82CF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3954000"/>
        <c:axId val="943951920"/>
      </c:barChart>
      <c:catAx>
        <c:axId val="94395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3951920"/>
        <c:crosses val="autoZero"/>
        <c:auto val="1"/>
        <c:lblAlgn val="ctr"/>
        <c:lblOffset val="100"/>
        <c:noMultiLvlLbl val="0"/>
      </c:catAx>
      <c:valAx>
        <c:axId val="94395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тыс.чел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395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solidFill>
                  <a:sysClr val="windowText" lastClr="000000"/>
                </a:solidFill>
              </a:rPr>
              <a:t>Динамика роста занятости</a:t>
            </a:r>
            <a:r>
              <a:rPr lang="ru-RU" sz="1200" baseline="0">
                <a:solidFill>
                  <a:sysClr val="windowText" lastClr="000000"/>
                </a:solidFill>
              </a:rPr>
              <a:t> в отраслях экономики</a:t>
            </a:r>
            <a:endParaRPr lang="ru-RU" sz="12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'отр занят'!$F$43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'отр занят'!$E$44:$E$51</c:f>
              <c:strCache>
                <c:ptCount val="8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строительство</c:v>
                </c:pt>
                <c:pt idx="3">
                  <c:v>торговля</c:v>
                </c:pt>
                <c:pt idx="4">
                  <c:v>траспорт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другие отрасли</c:v>
                </c:pt>
              </c:strCache>
            </c:strRef>
          </c:cat>
          <c:val>
            <c:numRef>
              <c:f>'отр занят'!$F$44:$F$51</c:f>
              <c:numCache>
                <c:formatCode>0.0</c:formatCode>
                <c:ptCount val="8"/>
                <c:pt idx="0">
                  <c:v>3118.1</c:v>
                </c:pt>
                <c:pt idx="1">
                  <c:v>1605.6999999999998</c:v>
                </c:pt>
                <c:pt idx="2">
                  <c:v>1033.6999999999998</c:v>
                </c:pt>
                <c:pt idx="3">
                  <c:v>1235.6000000000001</c:v>
                </c:pt>
                <c:pt idx="4">
                  <c:v>509.9</c:v>
                </c:pt>
                <c:pt idx="5">
                  <c:v>1102</c:v>
                </c:pt>
                <c:pt idx="6">
                  <c:v>596.20000000000005</c:v>
                </c:pt>
                <c:pt idx="7">
                  <c:v>2427.2000000000016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E-412D-A057-CA4CC1F34CFC}"/>
            </c:ext>
          </c:extLst>
        </c:ser>
        <c:ser>
          <c:idx val="1"/>
          <c:order val="1"/>
          <c:tx>
            <c:strRef>
              <c:f>'отр занят'!$G$43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'отр занят'!$E$44:$E$51</c:f>
              <c:strCache>
                <c:ptCount val="8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строительство</c:v>
                </c:pt>
                <c:pt idx="3">
                  <c:v>торговля</c:v>
                </c:pt>
                <c:pt idx="4">
                  <c:v>траспорт</c:v>
                </c:pt>
                <c:pt idx="5">
                  <c:v>образование</c:v>
                </c:pt>
                <c:pt idx="6">
                  <c:v>здравоохранение</c:v>
                </c:pt>
                <c:pt idx="7">
                  <c:v>другие отрасли</c:v>
                </c:pt>
              </c:strCache>
            </c:strRef>
          </c:cat>
          <c:val>
            <c:numRef>
              <c:f>'отр занят'!$G$44:$G$51</c:f>
              <c:numCache>
                <c:formatCode>0.0</c:formatCode>
                <c:ptCount val="8"/>
                <c:pt idx="0">
                  <c:v>3559.9670000000006</c:v>
                </c:pt>
                <c:pt idx="1">
                  <c:v>1789.7339999999999</c:v>
                </c:pt>
                <c:pt idx="2">
                  <c:v>1267.8089999999997</c:v>
                </c:pt>
                <c:pt idx="3">
                  <c:v>1364.3630000000001</c:v>
                </c:pt>
                <c:pt idx="4">
                  <c:v>623.03600000000006</c:v>
                </c:pt>
                <c:pt idx="5">
                  <c:v>1160.009</c:v>
                </c:pt>
                <c:pt idx="6">
                  <c:v>652.13800000000003</c:v>
                </c:pt>
                <c:pt idx="7">
                  <c:v>2822.4974999296337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9E-412D-A057-CA4CC1F34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2071152"/>
        <c:axId val="712077808"/>
        <c:axId val="0"/>
      </c:bar3DChart>
      <c:catAx>
        <c:axId val="7120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077808"/>
        <c:crosses val="autoZero"/>
        <c:auto val="1"/>
        <c:lblAlgn val="ctr"/>
        <c:lblOffset val="100"/>
        <c:noMultiLvlLbl val="0"/>
      </c:catAx>
      <c:valAx>
        <c:axId val="71207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тыс.чел.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07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solidFill>
                  <a:sysClr val="windowText" lastClr="000000"/>
                </a:solidFill>
              </a:rPr>
              <a:t>Динамика среднемесячной заработной платы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'зарпл отрасли'!$E$50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'зарпл отрасли'!$D$51:$D$61</c:f>
              <c:strCache>
                <c:ptCount val="11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</c:v>
                </c:pt>
                <c:pt idx="3">
                  <c:v>транспорт</c:v>
                </c:pt>
                <c:pt idx="4">
                  <c:v>услуги проживания и питания</c:v>
                </c:pt>
                <c:pt idx="5">
                  <c:v>связь и информатизация</c:v>
                </c:pt>
                <c:pt idx="6">
                  <c:v>финансы и страхование</c:v>
                </c:pt>
                <c:pt idx="7">
                  <c:v>образование</c:v>
                </c:pt>
                <c:pt idx="8">
                  <c:v>здравоохранение и социальные услуги</c:v>
                </c:pt>
                <c:pt idx="9">
                  <c:v>культура и отдых</c:v>
                </c:pt>
                <c:pt idx="10">
                  <c:v>другие</c:v>
                </c:pt>
              </c:strCache>
            </c:strRef>
          </c:cat>
          <c:val>
            <c:numRef>
              <c:f>'зарпл отрасли'!$E$51:$E$61</c:f>
              <c:numCache>
                <c:formatCode>0.00</c:formatCode>
                <c:ptCount val="11"/>
                <c:pt idx="0">
                  <c:v>789.27548757264913</c:v>
                </c:pt>
                <c:pt idx="1">
                  <c:v>882.45568766195504</c:v>
                </c:pt>
                <c:pt idx="2">
                  <c:v>625.98222490462229</c:v>
                </c:pt>
                <c:pt idx="3">
                  <c:v>710.67037747963889</c:v>
                </c:pt>
                <c:pt idx="4">
                  <c:v>333.11738830783497</c:v>
                </c:pt>
                <c:pt idx="5">
                  <c:v>741.25548415937817</c:v>
                </c:pt>
                <c:pt idx="6">
                  <c:v>510.312971359595</c:v>
                </c:pt>
                <c:pt idx="7">
                  <c:v>399.00110976223863</c:v>
                </c:pt>
                <c:pt idx="8">
                  <c:v>384.7762491083547</c:v>
                </c:pt>
                <c:pt idx="9">
                  <c:v>463.30366041378437</c:v>
                </c:pt>
                <c:pt idx="10">
                  <c:v>313.16042210495186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B-4164-ADC6-B8A33B28B94F}"/>
            </c:ext>
          </c:extLst>
        </c:ser>
        <c:ser>
          <c:idx val="1"/>
          <c:order val="1"/>
          <c:tx>
            <c:strRef>
              <c:f>'зарпл отрасли'!$F$50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'зарпл отрасли'!$D$51:$D$61</c:f>
              <c:strCache>
                <c:ptCount val="11"/>
                <c:pt idx="0">
                  <c:v>промышленность</c:v>
                </c:pt>
                <c:pt idx="1">
                  <c:v>строительство</c:v>
                </c:pt>
                <c:pt idx="2">
                  <c:v>торговля</c:v>
                </c:pt>
                <c:pt idx="3">
                  <c:v>транспорт</c:v>
                </c:pt>
                <c:pt idx="4">
                  <c:v>услуги проживания и питания</c:v>
                </c:pt>
                <c:pt idx="5">
                  <c:v>связь и информатизация</c:v>
                </c:pt>
                <c:pt idx="6">
                  <c:v>финансы и страхование</c:v>
                </c:pt>
                <c:pt idx="7">
                  <c:v>образование</c:v>
                </c:pt>
                <c:pt idx="8">
                  <c:v>здравоохранение и социальные услуги</c:v>
                </c:pt>
                <c:pt idx="9">
                  <c:v>культура и отдых</c:v>
                </c:pt>
                <c:pt idx="10">
                  <c:v>другие</c:v>
                </c:pt>
              </c:strCache>
            </c:strRef>
          </c:cat>
          <c:val>
            <c:numRef>
              <c:f>'зарпл отрасли'!$F$51:$F$61</c:f>
              <c:numCache>
                <c:formatCode>0.0</c:formatCode>
                <c:ptCount val="11"/>
                <c:pt idx="0">
                  <c:v>3539.8948650465281</c:v>
                </c:pt>
                <c:pt idx="1">
                  <c:v>3133.5701439855206</c:v>
                </c:pt>
                <c:pt idx="2">
                  <c:v>2572.9172802190819</c:v>
                </c:pt>
                <c:pt idx="3">
                  <c:v>3364.4210397990646</c:v>
                </c:pt>
                <c:pt idx="4">
                  <c:v>1784.700869595807</c:v>
                </c:pt>
                <c:pt idx="5">
                  <c:v>4275.4076007663907</c:v>
                </c:pt>
                <c:pt idx="6">
                  <c:v>5746.3704892552823</c:v>
                </c:pt>
                <c:pt idx="7">
                  <c:v>1994.2100586968954</c:v>
                </c:pt>
                <c:pt idx="8">
                  <c:v>1800.3270695327863</c:v>
                </c:pt>
                <c:pt idx="9">
                  <c:v>2237.5599747314732</c:v>
                </c:pt>
                <c:pt idx="10">
                  <c:v>2682.342854214186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B-4164-ADC6-B8A33B28B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3066640"/>
        <c:axId val="713068720"/>
        <c:axId val="0"/>
      </c:bar3DChart>
      <c:catAx>
        <c:axId val="71306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068720"/>
        <c:crosses val="autoZero"/>
        <c:auto val="0"/>
        <c:lblAlgn val="ctr"/>
        <c:lblOffset val="100"/>
        <c:noMultiLvlLbl val="0"/>
      </c:catAx>
      <c:valAx>
        <c:axId val="71306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тыс.сум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306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solidFill>
                  <a:sysClr val="windowText" lastClr="000000"/>
                </a:solidFill>
              </a:rPr>
              <a:t>Динамика продолжительности жизни, лет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Лист7!$F$10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Лист7!$G$9:$P$9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Лист7!$G$10:$P$10</c:f>
              <c:numCache>
                <c:formatCode>0.0</c:formatCode>
                <c:ptCount val="10"/>
                <c:pt idx="0">
                  <c:v>75.099999999999994</c:v>
                </c:pt>
                <c:pt idx="1">
                  <c:v>75.2</c:v>
                </c:pt>
                <c:pt idx="2">
                  <c:v>75.5</c:v>
                </c:pt>
                <c:pt idx="3">
                  <c:v>75.8</c:v>
                </c:pt>
                <c:pt idx="4">
                  <c:v>75.8</c:v>
                </c:pt>
                <c:pt idx="5">
                  <c:v>76</c:v>
                </c:pt>
                <c:pt idx="6">
                  <c:v>76.2</c:v>
                </c:pt>
                <c:pt idx="7">
                  <c:v>76.099999999999994</c:v>
                </c:pt>
                <c:pt idx="8">
                  <c:v>77</c:v>
                </c:pt>
                <c:pt idx="9">
                  <c:v>77.43031739112277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F-4FC7-9E24-CBF9EDAE9256}"/>
            </c:ext>
          </c:extLst>
        </c:ser>
        <c:ser>
          <c:idx val="1"/>
          <c:order val="1"/>
          <c:tx>
            <c:strRef>
              <c:f>Лист7!$F$11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Лист7!$G$9:$P$9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Лист7!$G$11:$P$11</c:f>
              <c:numCache>
                <c:formatCode>0.0</c:formatCode>
                <c:ptCount val="10"/>
                <c:pt idx="0">
                  <c:v>70.599999999999994</c:v>
                </c:pt>
                <c:pt idx="1">
                  <c:v>70.599999999999994</c:v>
                </c:pt>
                <c:pt idx="2">
                  <c:v>70.7</c:v>
                </c:pt>
                <c:pt idx="3">
                  <c:v>71.099999999999994</c:v>
                </c:pt>
                <c:pt idx="4">
                  <c:v>71.099999999999994</c:v>
                </c:pt>
                <c:pt idx="5">
                  <c:v>71.2</c:v>
                </c:pt>
                <c:pt idx="6">
                  <c:v>71.400000000000006</c:v>
                </c:pt>
                <c:pt idx="7">
                  <c:v>71.3</c:v>
                </c:pt>
                <c:pt idx="8">
                  <c:v>72.3</c:v>
                </c:pt>
                <c:pt idx="9">
                  <c:v>72.807898139275721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CF-4FC7-9E24-CBF9EDAE9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54520560"/>
        <c:axId val="1054537200"/>
      </c:barChart>
      <c:lineChart>
        <c:grouping val="standard"/>
        <c:varyColors val="0"/>
        <c:ser>
          <c:idx val="2"/>
          <c:order val="2"/>
          <c:tx>
            <c:strRef>
              <c:f>Лист7!$F$12</c:f>
              <c:strCache>
                <c:ptCount val="1"/>
                <c:pt idx="0">
                  <c:v>Продолжительность жизни населения, лет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111111111111112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CF-4FC7-9E24-CBF9EDAE9256}"/>
                </c:ext>
              </c:extLst>
            </c:dLbl>
            <c:dLbl>
              <c:idx val="1"/>
              <c:layout>
                <c:manualLayout>
                  <c:x val="-1.3888888888888888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CF-4FC7-9E24-CBF9EDAE9256}"/>
                </c:ext>
              </c:extLst>
            </c:dLbl>
            <c:dLbl>
              <c:idx val="2"/>
              <c:layout>
                <c:manualLayout>
                  <c:x val="-1.9444444444444445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CF-4FC7-9E24-CBF9EDAE9256}"/>
                </c:ext>
              </c:extLst>
            </c:dLbl>
            <c:dLbl>
              <c:idx val="3"/>
              <c:layout>
                <c:manualLayout>
                  <c:x val="-1.6666666666666666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CF-4FC7-9E24-CBF9EDAE9256}"/>
                </c:ext>
              </c:extLst>
            </c:dLbl>
            <c:dLbl>
              <c:idx val="4"/>
              <c:layout>
                <c:manualLayout>
                  <c:x val="-8.3333333333333332E-3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CF-4FC7-9E24-CBF9EDAE9256}"/>
                </c:ext>
              </c:extLst>
            </c:dLbl>
            <c:dLbl>
              <c:idx val="5"/>
              <c:layout>
                <c:manualLayout>
                  <c:x val="-1.6666666666666767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CF-4FC7-9E24-CBF9EDAE9256}"/>
                </c:ext>
              </c:extLst>
            </c:dLbl>
            <c:dLbl>
              <c:idx val="6"/>
              <c:layout>
                <c:manualLayout>
                  <c:x val="-1.6666666666666767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CF-4FC7-9E24-CBF9EDAE9256}"/>
                </c:ext>
              </c:extLst>
            </c:dLbl>
            <c:dLbl>
              <c:idx val="7"/>
              <c:layout>
                <c:manualLayout>
                  <c:x val="-1.6666666666666666E-2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CF-4FC7-9E24-CBF9EDAE9256}"/>
                </c:ext>
              </c:extLst>
            </c:dLbl>
            <c:dLbl>
              <c:idx val="8"/>
              <c:layout>
                <c:manualLayout>
                  <c:x val="-8.3333333333332309E-3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CF-4FC7-9E24-CBF9EDAE92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Лист7!$G$9:$P$9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Лист7!$G$12:$P$12</c:f>
              <c:numCache>
                <c:formatCode>0.0</c:formatCode>
                <c:ptCount val="10"/>
                <c:pt idx="0">
                  <c:v>73</c:v>
                </c:pt>
                <c:pt idx="1">
                  <c:v>73</c:v>
                </c:pt>
                <c:pt idx="2">
                  <c:v>73.099999999999994</c:v>
                </c:pt>
                <c:pt idx="3">
                  <c:v>73.400000000000006</c:v>
                </c:pt>
                <c:pt idx="4">
                  <c:v>73.400000000000006</c:v>
                </c:pt>
                <c:pt idx="5">
                  <c:v>73.599999999999994</c:v>
                </c:pt>
                <c:pt idx="6">
                  <c:v>73.8</c:v>
                </c:pt>
                <c:pt idx="7">
                  <c:v>73.7</c:v>
                </c:pt>
                <c:pt idx="8">
                  <c:v>74.599999999999994</c:v>
                </c:pt>
                <c:pt idx="9">
                  <c:v>75.124004246702327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DCF-4FC7-9E24-CBF9EDAE9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520560"/>
        <c:axId val="1054537200"/>
      </c:lineChart>
      <c:catAx>
        <c:axId val="10545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537200"/>
        <c:crosses val="autoZero"/>
        <c:auto val="1"/>
        <c:lblAlgn val="ctr"/>
        <c:lblOffset val="100"/>
        <c:noMultiLvlLbl val="0"/>
      </c:catAx>
      <c:valAx>
        <c:axId val="105453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лет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520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200800" cy="2835747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Научно-исследовательский институт «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Махалла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оила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при Министерстве по поддержке 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махалли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семьи.   ЮНФПА.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7-11 июня 2021 года, Ташкент</a:t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/>
              <a:t>ЛЕТНЯЯ ШКОЛА</a:t>
            </a:r>
            <a:br>
              <a:rPr lang="ru-RU" sz="3600" dirty="0" smtClean="0"/>
            </a:br>
            <a:r>
              <a:rPr lang="ru-RU" sz="3600" dirty="0" smtClean="0"/>
              <a:t>«Демографические возможности: </a:t>
            </a:r>
            <a:r>
              <a:rPr lang="ru-RU" sz="3600" dirty="0" smtClean="0"/>
              <a:t>оценка</a:t>
            </a:r>
            <a:r>
              <a:rPr lang="ru-RU" sz="3600" dirty="0" smtClean="0"/>
              <a:t>, </a:t>
            </a:r>
            <a:r>
              <a:rPr lang="ru-RU" sz="3600" dirty="0" smtClean="0"/>
              <a:t>вызовы и перспективы»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2192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.э.н. КАРИМОВА Д.М.</a:t>
            </a:r>
          </a:p>
          <a:p>
            <a:r>
              <a:rPr lang="ru-RU" b="1" dirty="0">
                <a:solidFill>
                  <a:srgbClr val="C00000"/>
                </a:solidFill>
              </a:rPr>
              <a:t>Социально-экономические аспекты демографического развития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2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C00000"/>
                </a:solidFill>
              </a:rPr>
              <a:t>Факты в цифрах…</a:t>
            </a:r>
            <a:r>
              <a:rPr lang="ru-RU" sz="2400" b="1" dirty="0" smtClean="0">
                <a:effectLst/>
              </a:rPr>
              <a:t>Демографическая </a:t>
            </a:r>
            <a:r>
              <a:rPr lang="ru-RU" sz="2400" b="1" dirty="0">
                <a:effectLst/>
              </a:rPr>
              <a:t>нагрузка </a:t>
            </a:r>
            <a:r>
              <a:rPr lang="ru-RU" sz="2400" b="1" dirty="0" smtClean="0">
                <a:effectLst/>
              </a:rPr>
              <a:t>на трудоспособное население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 </a:t>
            </a:r>
            <a:r>
              <a:rPr lang="ru-RU" b="1" dirty="0" smtClean="0"/>
              <a:t>Демографическая нагрузка на трудоспособное население</a:t>
            </a:r>
          </a:p>
          <a:p>
            <a:pPr marL="0" indent="0" algn="just">
              <a:buNone/>
            </a:pPr>
            <a:r>
              <a:rPr lang="ru-RU" dirty="0" smtClean="0"/>
              <a:t>  В среднем в мире 100 трудоспособных людей обеспечивают своим заработком 70 детей и пожилых людей.</a:t>
            </a:r>
          </a:p>
          <a:p>
            <a:pPr marL="0" indent="0" algn="just">
              <a:buNone/>
            </a:pPr>
            <a:r>
              <a:rPr lang="ru-RU" dirty="0" smtClean="0"/>
              <a:t>       В развивающихся странах показатель составляет 100 на 100.</a:t>
            </a:r>
          </a:p>
          <a:p>
            <a:pPr marL="0" indent="0" algn="just">
              <a:buNone/>
            </a:pPr>
            <a:r>
              <a:rPr lang="ru-RU" dirty="0" smtClean="0"/>
              <a:t>В Японии – 100 на 41.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В </a:t>
            </a:r>
            <a:r>
              <a:rPr lang="ru-RU" dirty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збекистане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100 трудоспособных людей обеспечивают своим заработком </a:t>
            </a:r>
            <a:r>
              <a:rPr lang="ru-RU" dirty="0" smtClean="0">
                <a:solidFill>
                  <a:srgbClr val="FF0000"/>
                </a:solidFill>
              </a:rPr>
              <a:t>70 </a:t>
            </a:r>
            <a:r>
              <a:rPr lang="ru-RU" dirty="0" err="1" smtClean="0">
                <a:solidFill>
                  <a:srgbClr val="FF0000"/>
                </a:solidFill>
              </a:rPr>
              <a:t>нетрудоспобных</a:t>
            </a:r>
            <a:r>
              <a:rPr lang="ru-RU" dirty="0" smtClean="0">
                <a:solidFill>
                  <a:srgbClr val="FF0000"/>
                </a:solidFill>
              </a:rPr>
              <a:t> (52 </a:t>
            </a:r>
            <a:r>
              <a:rPr lang="ru-RU" dirty="0">
                <a:solidFill>
                  <a:srgbClr val="FF0000"/>
                </a:solidFill>
              </a:rPr>
              <a:t>детей и </a:t>
            </a:r>
            <a:r>
              <a:rPr lang="ru-RU" dirty="0" smtClean="0">
                <a:solidFill>
                  <a:srgbClr val="FF0000"/>
                </a:solidFill>
              </a:rPr>
              <a:t>18 пожилых людей).</a:t>
            </a:r>
          </a:p>
          <a:p>
            <a:pPr marL="0" indent="0">
              <a:buNone/>
            </a:pPr>
            <a:r>
              <a:rPr lang="ru-RU" dirty="0" smtClean="0"/>
              <a:t>      Повышение </a:t>
            </a:r>
            <a:r>
              <a:rPr lang="ru-RU" dirty="0"/>
              <a:t>демографической нагрузки </a:t>
            </a:r>
            <a:r>
              <a:rPr lang="ru-RU" dirty="0" smtClean="0"/>
              <a:t>за последние 5 лет с 64 до 70 обусловлено </a:t>
            </a:r>
            <a:r>
              <a:rPr lang="ru-RU" dirty="0"/>
              <a:t>повышением числа </a:t>
            </a:r>
            <a:r>
              <a:rPr lang="ru-RU" dirty="0" smtClean="0"/>
              <a:t>родившихся (700-800 тысяч рождений в год).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Дальнейшее повышение демографической нагрузки на трудоспособное население потребует пересмотра налоговой системы и норм расходов на программы поддержки детей и пенсионеров.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3878759"/>
              </p:ext>
            </p:extLst>
          </p:nvPr>
        </p:nvGraphicFramePr>
        <p:xfrm>
          <a:off x="365125" y="1600200"/>
          <a:ext cx="40417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641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C00000"/>
                </a:solidFill>
              </a:rPr>
              <a:t>Факты в цифрах…</a:t>
            </a:r>
            <a:r>
              <a:rPr lang="ru-RU" sz="1800" dirty="0" smtClean="0"/>
              <a:t>Экономический рост и расходы государства на социальную сферу</a:t>
            </a:r>
            <a:endParaRPr lang="ru-RU" sz="1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3593264"/>
              </p:ext>
            </p:extLst>
          </p:nvPr>
        </p:nvGraphicFramePr>
        <p:xfrm>
          <a:off x="4716016" y="1988839"/>
          <a:ext cx="3960440" cy="309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543771"/>
              </p:ext>
            </p:extLst>
          </p:nvPr>
        </p:nvGraphicFramePr>
        <p:xfrm>
          <a:off x="251520" y="1988839"/>
          <a:ext cx="4392488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780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>
                <a:effectLst/>
              </a:rPr>
              <a:t>В</a:t>
            </a:r>
            <a:r>
              <a:rPr lang="ru-RU" sz="2400" dirty="0" smtClean="0">
                <a:effectLst/>
              </a:rPr>
              <a:t>ысокий </a:t>
            </a:r>
            <a:r>
              <a:rPr lang="ru-RU" sz="2400" dirty="0">
                <a:effectLst/>
              </a:rPr>
              <a:t>уровень </a:t>
            </a:r>
            <a:r>
              <a:rPr lang="ru-RU" sz="2400" dirty="0" smtClean="0">
                <a:effectLst/>
              </a:rPr>
              <a:t>образования и занятость населения -самые сильные факторы </a:t>
            </a:r>
            <a:r>
              <a:rPr lang="ru-RU" sz="2400" dirty="0">
                <a:effectLst/>
              </a:rPr>
              <a:t>снижения уровня воспроизводства населения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9631158"/>
              </p:ext>
            </p:extLst>
          </p:nvPr>
        </p:nvGraphicFramePr>
        <p:xfrm>
          <a:off x="365125" y="1600201"/>
          <a:ext cx="4041775" cy="3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0207663"/>
              </p:ext>
            </p:extLst>
          </p:nvPr>
        </p:nvGraphicFramePr>
        <p:xfrm>
          <a:off x="4648200" y="1700809"/>
          <a:ext cx="40386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828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effectLst/>
              </a:rPr>
              <a:t>Занятость населения и достойная заработная плата –основные факторы уровня жизни населения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6790693"/>
              </p:ext>
            </p:extLst>
          </p:nvPr>
        </p:nvGraphicFramePr>
        <p:xfrm>
          <a:off x="365125" y="1600201"/>
          <a:ext cx="4041775" cy="29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9733799"/>
              </p:ext>
            </p:extLst>
          </p:nvPr>
        </p:nvGraphicFramePr>
        <p:xfrm>
          <a:off x="4648200" y="1600201"/>
          <a:ext cx="4038600" cy="29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51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Продолжительность жизни населения – интегральный показатель для оценки влияния экономики и социальной сферы на людей 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6919062"/>
              </p:ext>
            </p:extLst>
          </p:nvPr>
        </p:nvGraphicFramePr>
        <p:xfrm>
          <a:off x="365125" y="1600201"/>
          <a:ext cx="4041775" cy="33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7067228"/>
              </p:ext>
            </p:extLst>
          </p:nvPr>
        </p:nvGraphicFramePr>
        <p:xfrm>
          <a:off x="4648200" y="1772815"/>
          <a:ext cx="4038600" cy="273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142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z="2400" dirty="0" smtClean="0"/>
              <a:t>Заключение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/>
              <a:t>Влияние </a:t>
            </a:r>
            <a:r>
              <a:rPr lang="ru-RU" u="sng" dirty="0" smtClean="0"/>
              <a:t>демографических процессов на экономику </a:t>
            </a:r>
            <a:r>
              <a:rPr lang="ru-RU" u="sng" dirty="0"/>
              <a:t>и </a:t>
            </a:r>
            <a:r>
              <a:rPr lang="ru-RU" u="sng" dirty="0" smtClean="0"/>
              <a:t>социальную сферу: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Рост рождаемости и трудовых ресурсов при эффективной социальной политике и рынка труда становится фактором экономического роста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Рост рождаемости и трудовых ресурсов обусловили создание ежегодно 300-400 тысяч новых рабочих мест для поддержания уровня безработицы до 10%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Рождаемость </a:t>
            </a:r>
            <a:r>
              <a:rPr lang="ru-RU" dirty="0"/>
              <a:t>и изменение структуры населения </a:t>
            </a:r>
            <a:r>
              <a:rPr lang="ru-RU" dirty="0" smtClean="0"/>
              <a:t>влияют на рост демографической нагрузки </a:t>
            </a:r>
            <a:r>
              <a:rPr lang="ru-RU" dirty="0"/>
              <a:t>на трудоспособное </a:t>
            </a:r>
            <a:r>
              <a:rPr lang="ru-RU" dirty="0" smtClean="0"/>
              <a:t>население, что требует пересмотра налоговой и бюджетной политики государства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Рождаемость и </a:t>
            </a:r>
            <a:r>
              <a:rPr lang="ru-RU" dirty="0" smtClean="0"/>
              <a:t>увеличение доли молодежи в структуре населения влияют на увеличение расходов </a:t>
            </a:r>
            <a:r>
              <a:rPr lang="ru-RU" dirty="0"/>
              <a:t>государства на социальную сферу (образование, здравоохранение и социальную защиту)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196752"/>
            <a:ext cx="4041648" cy="49297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Влияние экономики и социальной сферы на демографические процессы: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Экономический рост, опережающий рост численности населения, создает условия для повышения уровня жизни населения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Уровень и качество жизни влияют на рост продолжительности жизни людей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Уровень </a:t>
            </a:r>
            <a:r>
              <a:rPr lang="ru-RU" dirty="0"/>
              <a:t>образования и занятость </a:t>
            </a:r>
            <a:r>
              <a:rPr lang="ru-RU" dirty="0" smtClean="0"/>
              <a:t>влияют </a:t>
            </a:r>
            <a:r>
              <a:rPr lang="ru-RU" dirty="0"/>
              <a:t>на снижение </a:t>
            </a:r>
            <a:r>
              <a:rPr lang="ru-RU" dirty="0" smtClean="0"/>
              <a:t>рождаемости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Увеличение расходов на социальную защиту позволяет сократить бедность среди многодетных детей, матерей-одиночек и др.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Рост количества браков и их устойчивость ведет к росту численности населения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35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</a:rPr>
              <a:t>Социально-экономические аспекты демографического развития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Демограафия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закономерностях 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воспроиз-водства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численности населения и его половозрастной структуре, рождаемости, смертности,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жизни населения.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процессы могут влиять на экономику, также как и  социально-экономические условия могут влиять на демографические процессы.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72" y="1988840"/>
            <a:ext cx="36439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зависит от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2260848"/>
          </a:xfrm>
        </p:spPr>
        <p:txBody>
          <a:bodyPr/>
          <a:lstStyle/>
          <a:p>
            <a:r>
              <a:rPr lang="ru-RU" dirty="0" smtClean="0"/>
              <a:t>Браки и разводы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2260848"/>
          </a:xfrm>
        </p:spPr>
        <p:txBody>
          <a:bodyPr/>
          <a:lstStyle/>
          <a:p>
            <a:r>
              <a:rPr lang="ru-RU" dirty="0" smtClean="0"/>
              <a:t>Рождаемость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Смертность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402446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Продолжительность жизни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786153" cy="229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240360" cy="204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1"/>
            <a:ext cx="32403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16" y="3933056"/>
            <a:ext cx="2631327" cy="132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2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Браки и разводы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Устойчивость браков – фактор роста численности </a:t>
            </a:r>
            <a:r>
              <a:rPr lang="ru-RU" sz="2000" dirty="0" smtClean="0"/>
              <a:t>населения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ир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Узбекистан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Кризис </a:t>
            </a:r>
            <a:r>
              <a:rPr lang="ru-RU" dirty="0"/>
              <a:t>института </a:t>
            </a:r>
            <a:r>
              <a:rPr lang="ru-RU" dirty="0" smtClean="0"/>
              <a:t>семьи и брака, утрата </a:t>
            </a:r>
            <a:r>
              <a:rPr lang="ru-RU" dirty="0"/>
              <a:t>значимости семейных </a:t>
            </a:r>
            <a:r>
              <a:rPr lang="ru-RU" dirty="0" smtClean="0"/>
              <a:t>ценностей</a:t>
            </a:r>
          </a:p>
          <a:p>
            <a:r>
              <a:rPr lang="ru-RU" dirty="0" smtClean="0"/>
              <a:t>Откладывание брака в связи с учебой или карьерным ростом</a:t>
            </a:r>
          </a:p>
          <a:p>
            <a:r>
              <a:rPr lang="ru-RU" dirty="0" smtClean="0"/>
              <a:t>На каждые 10 брака приходится 5 разводов</a:t>
            </a:r>
          </a:p>
          <a:p>
            <a:r>
              <a:rPr lang="ru-RU" dirty="0" smtClean="0"/>
              <a:t>Исчезновение норм морали и свобода в отношениях становятся причинами разводов</a:t>
            </a:r>
          </a:p>
          <a:p>
            <a:r>
              <a:rPr lang="ru-RU" dirty="0" smtClean="0"/>
              <a:t>Алкоголизм и наркомания – причины семейных  разводов</a:t>
            </a:r>
          </a:p>
          <a:p>
            <a:r>
              <a:rPr lang="ru-RU" dirty="0" smtClean="0"/>
              <a:t>Утрата религиозности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Укрепление института семьи и сохранение семейных ценностей</a:t>
            </a:r>
          </a:p>
          <a:p>
            <a:r>
              <a:rPr lang="ru-RU" dirty="0" smtClean="0"/>
              <a:t>Возраст вступления в брак 20-24 года</a:t>
            </a:r>
          </a:p>
          <a:p>
            <a:r>
              <a:rPr lang="ru-RU" dirty="0" smtClean="0"/>
              <a:t>На каждые 10 брака 1 развод</a:t>
            </a:r>
          </a:p>
          <a:p>
            <a:r>
              <a:rPr lang="ru-RU" dirty="0" smtClean="0"/>
              <a:t>Сохранение историко-культурных традиций в поведении молодежи, соблюдение мусульманских канонов</a:t>
            </a:r>
          </a:p>
          <a:p>
            <a:r>
              <a:rPr lang="ru-RU" dirty="0" smtClean="0"/>
              <a:t>Относительно </a:t>
            </a:r>
            <a:r>
              <a:rPr lang="ru-RU" dirty="0"/>
              <a:t>ранние браки и не подготовленность молодежи к семейной жизни становятся основными причинами разводов</a:t>
            </a:r>
          </a:p>
          <a:p>
            <a:r>
              <a:rPr lang="ru-RU" dirty="0">
                <a:solidFill>
                  <a:srgbClr val="FF0000"/>
                </a:solidFill>
              </a:rPr>
              <a:t>Одна из причин разводов – материальные проблемы в семье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2291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Смертность</a:t>
            </a:r>
            <a:r>
              <a:rPr lang="ru-RU" sz="2400" dirty="0" smtClean="0"/>
              <a:t> - фактор сокращения численности населения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69032"/>
          </a:xfrm>
        </p:spPr>
        <p:txBody>
          <a:bodyPr/>
          <a:lstStyle/>
          <a:p>
            <a:r>
              <a:rPr lang="ru-RU" sz="1600" dirty="0"/>
              <a:t>Международная шкала </a:t>
            </a:r>
            <a:r>
              <a:rPr lang="ru-RU" sz="1600" dirty="0" smtClean="0"/>
              <a:t>смертности, случаев на 1000 населения (промилле)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600" dirty="0"/>
              <a:t>Основные факторы, влияющие на смертность </a:t>
            </a:r>
            <a:r>
              <a:rPr lang="ru-RU" sz="1600" dirty="0" smtClean="0"/>
              <a:t>и продолжительность жизни  населения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 менее </a:t>
            </a:r>
            <a:r>
              <a:rPr lang="ru-RU" b="1" dirty="0"/>
              <a:t>5 ‰</a:t>
            </a:r>
            <a:r>
              <a:rPr lang="ru-RU" dirty="0"/>
              <a:t> — низкая;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/>
              <a:t>5—10 ‰</a:t>
            </a:r>
            <a:r>
              <a:rPr lang="ru-RU" dirty="0"/>
              <a:t> — средняя;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b="1" dirty="0"/>
              <a:t>10—15 ‰ </a:t>
            </a:r>
            <a:r>
              <a:rPr lang="ru-RU" dirty="0"/>
              <a:t>— выше среднего;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b="1" dirty="0"/>
              <a:t>15—20 ‰</a:t>
            </a:r>
            <a:r>
              <a:rPr lang="ru-RU" dirty="0"/>
              <a:t> — высокая;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b="1" dirty="0"/>
              <a:t>свыше 20 ‰ </a:t>
            </a:r>
            <a:r>
              <a:rPr lang="ru-RU" dirty="0"/>
              <a:t>— очень </a:t>
            </a:r>
            <a:r>
              <a:rPr lang="ru-RU" dirty="0" smtClean="0"/>
              <a:t>высокая.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Узбекистан – </a:t>
            </a:r>
            <a:r>
              <a:rPr lang="ru-RU" b="1" dirty="0" smtClean="0">
                <a:solidFill>
                  <a:srgbClr val="FF0000"/>
                </a:solidFill>
              </a:rPr>
              <a:t>5,1 </a:t>
            </a:r>
            <a:r>
              <a:rPr lang="ru-RU" b="1" dirty="0">
                <a:solidFill>
                  <a:srgbClr val="FF0000"/>
                </a:solidFill>
              </a:rPr>
              <a:t>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Природно-климатический </a:t>
            </a:r>
          </a:p>
          <a:p>
            <a:pPr marL="457200" indent="-457200">
              <a:buAutoNum type="arabicPeriod"/>
            </a:pPr>
            <a:r>
              <a:rPr lang="ru-RU" dirty="0"/>
              <a:t>Г</a:t>
            </a:r>
            <a:r>
              <a:rPr lang="ru-RU" dirty="0" smtClean="0"/>
              <a:t>енетический </a:t>
            </a:r>
          </a:p>
          <a:p>
            <a:pPr marL="457200" indent="-457200">
              <a:buAutoNum type="arabicPeriod"/>
            </a:pPr>
            <a:r>
              <a:rPr lang="ru-RU" dirty="0"/>
              <a:t>Д</a:t>
            </a:r>
            <a:r>
              <a:rPr lang="ru-RU" dirty="0" smtClean="0"/>
              <a:t>емографический 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>
                <a:solidFill>
                  <a:srgbClr val="FF0000"/>
                </a:solidFill>
              </a:rPr>
              <a:t>Экономический </a:t>
            </a:r>
            <a:r>
              <a:rPr lang="ru-RU" sz="1600" dirty="0" smtClean="0">
                <a:solidFill>
                  <a:srgbClr val="FF0000"/>
                </a:solidFill>
              </a:rPr>
              <a:t>(расходы государства на здравоохранение, расходы населения на медицинские услуги)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Социальный </a:t>
            </a:r>
            <a:r>
              <a:rPr lang="ru-RU" sz="1600" dirty="0" smtClean="0">
                <a:solidFill>
                  <a:srgbClr val="FF0000"/>
                </a:solidFill>
              </a:rPr>
              <a:t>(развитие системы здравоохранения, лекарственная политика, подготовка квалифицированных медицинских кадров) </a:t>
            </a:r>
            <a:endParaRPr lang="ru-RU" sz="1600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</a:t>
            </a:r>
            <a:r>
              <a:rPr lang="ru-RU" dirty="0" smtClean="0">
                <a:solidFill>
                  <a:srgbClr val="FF0000"/>
                </a:solidFill>
              </a:rPr>
              <a:t>Культурный </a:t>
            </a:r>
            <a:r>
              <a:rPr lang="ru-RU" sz="1600" dirty="0" smtClean="0">
                <a:solidFill>
                  <a:srgbClr val="FF0000"/>
                </a:solidFill>
              </a:rPr>
              <a:t>(образ жизни людей, физическая активность, правильное питание)</a:t>
            </a:r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</a:t>
            </a:r>
            <a:r>
              <a:rPr lang="ru-RU" dirty="0" smtClean="0"/>
              <a:t>Политический </a:t>
            </a:r>
          </a:p>
          <a:p>
            <a:pPr marL="0" indent="0">
              <a:buNone/>
            </a:pPr>
            <a:r>
              <a:rPr lang="ru-RU" dirty="0" smtClean="0"/>
              <a:t>8</a:t>
            </a:r>
            <a:r>
              <a:rPr lang="ru-RU" dirty="0"/>
              <a:t>. </a:t>
            </a:r>
            <a:r>
              <a:rPr lang="ru-RU" dirty="0" smtClean="0"/>
              <a:t>Экологический </a:t>
            </a:r>
          </a:p>
          <a:p>
            <a:pPr marL="0" indent="0">
              <a:buNone/>
            </a:pPr>
            <a:r>
              <a:rPr lang="ru-RU" dirty="0" smtClean="0"/>
              <a:t>9</a:t>
            </a:r>
            <a:r>
              <a:rPr lang="ru-RU" dirty="0"/>
              <a:t>. </a:t>
            </a:r>
            <a:r>
              <a:rPr lang="ru-RU" dirty="0" smtClean="0"/>
              <a:t>Характер </a:t>
            </a:r>
            <a:r>
              <a:rPr lang="ru-RU" dirty="0"/>
              <a:t>расселения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10. </a:t>
            </a:r>
            <a:r>
              <a:rPr lang="ru-RU" sz="2500" dirty="0"/>
              <a:t>Миграция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27783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effectLst/>
              </a:rPr>
              <a:t>Рождаемость</a:t>
            </a:r>
            <a:r>
              <a:rPr lang="ru-RU" sz="2400" b="1" dirty="0">
                <a:effectLst/>
              </a:rPr>
              <a:t> – </a:t>
            </a:r>
            <a:r>
              <a:rPr lang="ru-RU" sz="2400" b="1" dirty="0" smtClean="0">
                <a:effectLst/>
              </a:rPr>
              <a:t>основной фактор </a:t>
            </a:r>
            <a:r>
              <a:rPr lang="ru-RU" sz="2400" b="1" dirty="0">
                <a:effectLst/>
              </a:rPr>
              <a:t>роста численности </a:t>
            </a:r>
            <a:r>
              <a:rPr lang="ru-RU" sz="2400" b="1" dirty="0" smtClean="0">
                <a:effectLst/>
              </a:rPr>
              <a:t>населения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рождаемости показывает сколько в среднем родила бы одна женщина на протяжении всего репродуктивного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Суммарный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рождаемости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рождений на женщину в течение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свидетельствует о депопуляции населения.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коэффициент рождаемости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рождений на женщину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расширенном воспроизводстве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Узбекистане суммарный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рождаемости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2,785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рождений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женщину и имеет устойчивую динамику роста, что характеризует расширенное воспроизводство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Динамика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показателя свидетельствует об устойчивом росте как в сельской, так и в городской местности.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95015"/>
              </p:ext>
            </p:extLst>
          </p:nvPr>
        </p:nvGraphicFramePr>
        <p:xfrm>
          <a:off x="365761" y="1600195"/>
          <a:ext cx="4041648" cy="4525967"/>
        </p:xfrm>
        <a:graphic>
          <a:graphicData uri="http://schemas.openxmlformats.org/drawingml/2006/table">
            <a:tbl>
              <a:tblPr/>
              <a:tblGrid>
                <a:gridCol w="106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5617">
                <a:tc>
                  <a:txBody>
                    <a:bodyPr/>
                    <a:lstStyle/>
                    <a:p>
                      <a:r>
                        <a:rPr lang="ru-RU" sz="1300" b="1" dirty="0">
                          <a:effectLst/>
                        </a:rPr>
                        <a:t>Годы</a:t>
                      </a:r>
                      <a:endParaRPr lang="ru-RU" sz="1300" dirty="0">
                        <a:effectLst/>
                      </a:endParaRP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effectLst/>
                        </a:rPr>
                        <a:t>Все население</a:t>
                      </a:r>
                      <a:endParaRPr lang="ru-RU" sz="1300" dirty="0">
                        <a:effectLst/>
                      </a:endParaRP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 dirty="0">
                          <a:effectLst/>
                        </a:rPr>
                        <a:t>Городское население</a:t>
                      </a:r>
                      <a:endParaRPr lang="ru-RU" sz="1300" dirty="0">
                        <a:effectLst/>
                      </a:endParaRP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1">
                          <a:effectLst/>
                        </a:rPr>
                        <a:t>Сельское население</a:t>
                      </a:r>
                      <a:endParaRPr lang="ru-RU" sz="1300">
                        <a:effectLst/>
                      </a:endParaRP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2010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2,342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2,081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2,619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2011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2,236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1,991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2,495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2012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2,193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1,982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2,413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2013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2,350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2,130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2,575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2014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2,457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2,236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2,679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2015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2,491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2,230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2,749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2016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2,455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2,264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2,644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2017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2,419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2,212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2,623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2018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2,604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2,410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2,794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035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2019</a:t>
                      </a: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effectLst/>
                        </a:rPr>
                        <a:t>2,785</a:t>
                      </a:r>
                      <a:endParaRPr lang="ru-RU" sz="1300" dirty="0">
                        <a:effectLst/>
                      </a:endParaRP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effectLst/>
                        </a:rPr>
                        <a:t>2,593</a:t>
                      </a:r>
                      <a:endParaRPr lang="ru-RU" sz="1300" dirty="0">
                        <a:effectLst/>
                      </a:endParaRP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effectLst/>
                        </a:rPr>
                        <a:t>2,976</a:t>
                      </a:r>
                      <a:endParaRPr lang="ru-RU" sz="1300" dirty="0">
                        <a:effectLst/>
                      </a:endParaRPr>
                    </a:p>
                  </a:txBody>
                  <a:tcPr marL="56859" marR="56859" marT="56859" marB="56859"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9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Ф</a:t>
            </a:r>
            <a:r>
              <a:rPr lang="ru-RU" sz="2000" b="1" dirty="0" smtClean="0">
                <a:effectLst/>
              </a:rPr>
              <a:t>акторы, определяющие динамику рождаемости</a:t>
            </a:r>
            <a:br>
              <a:rPr lang="ru-RU" sz="2000" b="1" dirty="0" smtClean="0">
                <a:effectLst/>
              </a:rPr>
            </a:br>
            <a:endParaRPr lang="ru-RU" sz="1400" b="1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60960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коэффициент рождаемости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2,1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рождений на женщину в течение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1124744"/>
            <a:ext cx="4041775" cy="60960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Суммарный коэффициент рождаемости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рождений на женщину в течение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1772816"/>
            <a:ext cx="4041648" cy="4353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</a:p>
          <a:p>
            <a:pPr marL="0" indent="0">
              <a:buNone/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72584" y="1772816"/>
            <a:ext cx="4041648" cy="4353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91121"/>
            <a:ext cx="28733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865437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35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Факты в цифрах…</a:t>
            </a:r>
            <a:r>
              <a:rPr lang="ru-RU" sz="2000" dirty="0" smtClean="0">
                <a:solidFill>
                  <a:schemeClr val="tx1"/>
                </a:solidFill>
              </a:rPr>
              <a:t>Рост </a:t>
            </a:r>
            <a:r>
              <a:rPr lang="ru-RU" sz="2000" dirty="0">
                <a:solidFill>
                  <a:schemeClr val="tx1"/>
                </a:solidFill>
              </a:rPr>
              <a:t>рождаемости и изменение структуры </a:t>
            </a:r>
            <a:r>
              <a:rPr lang="ru-RU" sz="2000" dirty="0" smtClean="0">
                <a:solidFill>
                  <a:schemeClr val="tx1"/>
                </a:solidFill>
              </a:rPr>
              <a:t>населения в Узбекистане</a:t>
            </a:r>
            <a:endParaRPr lang="ru-RU" sz="20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3271"/>
            <a:ext cx="4038600" cy="45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0432472"/>
              </p:ext>
            </p:extLst>
          </p:nvPr>
        </p:nvGraphicFramePr>
        <p:xfrm>
          <a:off x="365125" y="1700807"/>
          <a:ext cx="4041775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332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Влияние динамики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рождаемости 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изменения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структуры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населения на </a:t>
            </a:r>
            <a:r>
              <a:rPr lang="ru-RU" sz="2000" dirty="0" smtClean="0">
                <a:solidFill>
                  <a:srgbClr val="C00000"/>
                </a:solidFill>
              </a:rPr>
              <a:t>экономику и рынок труда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09600"/>
          </a:xfrm>
        </p:spPr>
        <p:txBody>
          <a:bodyPr/>
          <a:lstStyle/>
          <a:p>
            <a:r>
              <a:rPr lang="ru-RU" sz="1200" dirty="0">
                <a:solidFill>
                  <a:schemeClr val="tx1"/>
                </a:solidFill>
              </a:rPr>
              <a:t>Рост рождаемости и изменение структуры населения  в сторону увеличения численности детей и подростков ведет к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Спад </a:t>
            </a:r>
            <a:r>
              <a:rPr lang="ru-RU" sz="1200" dirty="0">
                <a:solidFill>
                  <a:schemeClr val="tx1"/>
                </a:solidFill>
              </a:rPr>
              <a:t>рождаемости и изменение структуры населения  в сторону </a:t>
            </a:r>
            <a:r>
              <a:rPr lang="ru-RU" sz="1200" dirty="0" smtClean="0">
                <a:solidFill>
                  <a:schemeClr val="tx1"/>
                </a:solidFill>
              </a:rPr>
              <a:t>увеличения пожилых людей ведет </a:t>
            </a:r>
            <a:r>
              <a:rPr lang="ru-RU" sz="1200" dirty="0">
                <a:solidFill>
                  <a:schemeClr val="tx1"/>
                </a:solidFill>
              </a:rPr>
              <a:t>к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99" y="2275835"/>
            <a:ext cx="2720576" cy="37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27281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1470</TotalTime>
  <Words>887</Words>
  <Application>Microsoft Office PowerPoint</Application>
  <PresentationFormat>Экран (4:3)</PresentationFormat>
  <Paragraphs>182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Научно-исследовательский институт «Махалла ва оила» при Министерстве по поддержке махалли и семьи.   ЮНФПА. 7-11 июня 2021 года, Ташкент  ЛЕТНЯЯ ШКОЛА «Демографические возможности: оценка, вызовы и перспективы»</vt:lpstr>
      <vt:lpstr>Социально-экономические аспекты демографического развития</vt:lpstr>
      <vt:lpstr>Численность населения зависит от</vt:lpstr>
      <vt:lpstr>Браки и разводы Устойчивость браков – фактор роста численности населения </vt:lpstr>
      <vt:lpstr>Смертность - фактор сокращения численности населения</vt:lpstr>
      <vt:lpstr>Рождаемость – основной фактор роста численности населения</vt:lpstr>
      <vt:lpstr> Факторы, определяющие динамику рождаемости </vt:lpstr>
      <vt:lpstr>Факты в цифрах…Рост рождаемости и изменение структуры населения в Узбекистане</vt:lpstr>
      <vt:lpstr>Влияние динамики рождаемости и изменения структуры населения на экономику и рынок труда</vt:lpstr>
      <vt:lpstr>Факты в цифрах…Демографическая нагрузка на трудоспособное население</vt:lpstr>
      <vt:lpstr>Факты в цифрах…Экономический рост и расходы государства на социальную сферу</vt:lpstr>
      <vt:lpstr>Высокий уровень образования и занятость населения -самые сильные факторы снижения уровня воспроизводства населения</vt:lpstr>
      <vt:lpstr>Занятость населения и достойная заработная плата –основные факторы уровня жизни населения</vt:lpstr>
      <vt:lpstr>Продолжительность жизни населения – интегральный показатель для оценки влияния экономики и социальной сферы на людей 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Научно-исследовательский институт «Махалла ва оила» при Министерстве по поддержке махалли и семьи.   ЮНФПА. 7-11 июня 2021 года, Ташкент  ЛЕТНЯЯ ШКОЛА «Демографические возможности: измерение, вызовы и перспективы»</dc:title>
  <dc:creator>Дилдора Каримова</dc:creator>
  <cp:lastModifiedBy>Dildora Karimova</cp:lastModifiedBy>
  <cp:revision>84</cp:revision>
  <cp:lastPrinted>2021-06-08T08:25:40Z</cp:lastPrinted>
  <dcterms:created xsi:type="dcterms:W3CDTF">2021-06-06T08:37:24Z</dcterms:created>
  <dcterms:modified xsi:type="dcterms:W3CDTF">2021-06-10T05:04:00Z</dcterms:modified>
</cp:coreProperties>
</file>