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 id="2147483757" r:id="rId2"/>
  </p:sldMasterIdLst>
  <p:sldIdLst>
    <p:sldId id="256" r:id="rId3"/>
    <p:sldId id="280" r:id="rId4"/>
    <p:sldId id="277" r:id="rId5"/>
    <p:sldId id="278" r:id="rId6"/>
    <p:sldId id="281" r:id="rId7"/>
    <p:sldId id="282" r:id="rId8"/>
    <p:sldId id="283" r:id="rId9"/>
    <p:sldId id="284" r:id="rId10"/>
    <p:sldId id="285" r:id="rId11"/>
    <p:sldId id="279" r:id="rId12"/>
    <p:sldId id="276" r:id="rId13"/>
    <p:sldId id="286"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114"/>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10.06.2021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78113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10.06.2021</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63305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10.06.2021</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03498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10.06.2021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932552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10.06.2021</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6124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10.06.2021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387759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10.06.2021</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13876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10.06.2021</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5159417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6000" spc="-38"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D05C-81D5-428E-B27C-87486F6CCB56}" type="slidenum">
              <a:rPr lang="ru-RU" smtClean="0"/>
              <a:pPr/>
              <a:t>‹#›</a:t>
            </a:fld>
            <a:endParaRPr lang="ru-RU"/>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4531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D05C-81D5-428E-B27C-87486F6CCB56}" type="slidenum">
              <a:rPr lang="ru-RU" smtClean="0"/>
              <a:pPr/>
              <a:t>‹#›</a:t>
            </a:fld>
            <a:endParaRPr lang="ru-RU"/>
          </a:p>
        </p:txBody>
      </p:sp>
    </p:spTree>
    <p:extLst>
      <p:ext uri="{BB962C8B-B14F-4D97-AF65-F5344CB8AC3E}">
        <p14:creationId xmlns:p14="http://schemas.microsoft.com/office/powerpoint/2010/main" val="2636844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6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D05C-81D5-428E-B27C-87486F6CCB56}" type="slidenum">
              <a:rPr lang="ru-RU" smtClean="0"/>
              <a:pPr/>
              <a:t>‹#›</a:t>
            </a:fld>
            <a:endParaRPr lang="ru-RU"/>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925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10.06.2021</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697648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69D05C-81D5-428E-B27C-87486F6CCB56}" type="slidenum">
              <a:rPr lang="ru-RU" smtClean="0"/>
              <a:pPr/>
              <a:t>‹#›</a:t>
            </a:fld>
            <a:endParaRPr lang="ru-RU"/>
          </a:p>
        </p:txBody>
      </p:sp>
    </p:spTree>
    <p:extLst>
      <p:ext uri="{BB962C8B-B14F-4D97-AF65-F5344CB8AC3E}">
        <p14:creationId xmlns:p14="http://schemas.microsoft.com/office/powerpoint/2010/main" val="3408885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822960" y="2582334"/>
            <a:ext cx="370332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4663440" y="2582334"/>
            <a:ext cx="370332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669D05C-81D5-428E-B27C-87486F6CCB56}" type="slidenum">
              <a:rPr lang="ru-RU" smtClean="0"/>
              <a:pPr/>
              <a:t>‹#›</a:t>
            </a:fld>
            <a:endParaRPr lang="ru-RU"/>
          </a:p>
        </p:txBody>
      </p:sp>
    </p:spTree>
    <p:extLst>
      <p:ext uri="{BB962C8B-B14F-4D97-AF65-F5344CB8AC3E}">
        <p14:creationId xmlns:p14="http://schemas.microsoft.com/office/powerpoint/2010/main" val="26999399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669D05C-81D5-428E-B27C-87486F6CCB56}" type="slidenum">
              <a:rPr lang="ru-RU" smtClean="0"/>
              <a:pPr/>
              <a:t>‹#›</a:t>
            </a:fld>
            <a:endParaRPr lang="ru-RU"/>
          </a:p>
        </p:txBody>
      </p:sp>
    </p:spTree>
    <p:extLst>
      <p:ext uri="{BB962C8B-B14F-4D97-AF65-F5344CB8AC3E}">
        <p14:creationId xmlns:p14="http://schemas.microsoft.com/office/powerpoint/2010/main" val="18615877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7669D05C-81D5-428E-B27C-87486F6CCB56}" type="slidenum">
              <a:rPr lang="ru-RU" smtClean="0"/>
              <a:pPr/>
              <a:t>‹#›</a:t>
            </a:fld>
            <a:endParaRPr lang="ru-RU"/>
          </a:p>
        </p:txBody>
      </p:sp>
    </p:spTree>
    <p:extLst>
      <p:ext uri="{BB962C8B-B14F-4D97-AF65-F5344CB8AC3E}">
        <p14:creationId xmlns:p14="http://schemas.microsoft.com/office/powerpoint/2010/main" val="1267252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815E359C-F39E-4973-A279-014471686A7B}" type="datetimeFigureOut">
              <a:rPr lang="ru-RU" smtClean="0"/>
              <a:pPr/>
              <a:t>10.06.2021</a:t>
            </a:fld>
            <a:endParaRPr lang="ru-RU"/>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ru-RU">
              <a:solidFill>
                <a:srgbClr val="455F51"/>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669D05C-81D5-428E-B27C-87486F6CCB56}" type="slidenum">
              <a:rPr lang="ru-RU" smtClean="0">
                <a:solidFill>
                  <a:srgbClr val="455F51"/>
                </a:solidFill>
              </a:rPr>
              <a:pPr/>
              <a:t>‹#›</a:t>
            </a:fld>
            <a:endParaRPr lang="ru-RU">
              <a:solidFill>
                <a:srgbClr val="455F51"/>
              </a:solidFill>
            </a:endParaRPr>
          </a:p>
        </p:txBody>
      </p:sp>
    </p:spTree>
    <p:extLst>
      <p:ext uri="{BB962C8B-B14F-4D97-AF65-F5344CB8AC3E}">
        <p14:creationId xmlns:p14="http://schemas.microsoft.com/office/powerpoint/2010/main" val="1998451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lIns="91440" tIns="0" rIns="91440" bIns="0" anchor="b">
            <a:noAutofit/>
          </a:bodyPr>
          <a:lstStyle>
            <a:lvl1pPr>
              <a:defRPr sz="27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69D05C-81D5-428E-B27C-87486F6CCB56}" type="slidenum">
              <a:rPr lang="ru-RU" smtClean="0"/>
              <a:pPr/>
              <a:t>‹#›</a:t>
            </a:fld>
            <a:endParaRPr lang="ru-RU"/>
          </a:p>
        </p:txBody>
      </p:sp>
    </p:spTree>
    <p:extLst>
      <p:ext uri="{BB962C8B-B14F-4D97-AF65-F5344CB8AC3E}">
        <p14:creationId xmlns:p14="http://schemas.microsoft.com/office/powerpoint/2010/main" val="26711102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D05C-81D5-428E-B27C-87486F6CCB56}" type="slidenum">
              <a:rPr lang="ru-RU" smtClean="0"/>
              <a:pPr/>
              <a:t>‹#›</a:t>
            </a:fld>
            <a:endParaRPr lang="ru-RU"/>
          </a:p>
        </p:txBody>
      </p:sp>
    </p:spTree>
    <p:extLst>
      <p:ext uri="{BB962C8B-B14F-4D97-AF65-F5344CB8AC3E}">
        <p14:creationId xmlns:p14="http://schemas.microsoft.com/office/powerpoint/2010/main" val="14603098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5E359C-F39E-4973-A279-014471686A7B}" type="datetimeFigureOut">
              <a:rPr lang="ru-RU" smtClean="0"/>
              <a:pPr/>
              <a:t>10.06.2021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D05C-81D5-428E-B27C-87486F6CCB56}" type="slidenum">
              <a:rPr lang="ru-RU" smtClean="0"/>
              <a:pPr/>
              <a:t>‹#›</a:t>
            </a:fld>
            <a:endParaRPr lang="ru-RU"/>
          </a:p>
        </p:txBody>
      </p:sp>
    </p:spTree>
    <p:extLst>
      <p:ext uri="{BB962C8B-B14F-4D97-AF65-F5344CB8AC3E}">
        <p14:creationId xmlns:p14="http://schemas.microsoft.com/office/powerpoint/2010/main" val="22237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10.06.2021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2718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10.06.2021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56282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10.06.2021</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463066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10.06.2021</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11761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10.06.2021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31946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10.06.2021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79360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10.06.2021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25572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t>10.06.2021</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3489526079"/>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FFFFFF"/>
                </a:solidFill>
              </a:defRPr>
            </a:lvl1pPr>
          </a:lstStyle>
          <a:p>
            <a:fld id="{815E359C-F39E-4973-A279-014471686A7B}" type="datetimeFigureOut">
              <a:rPr lang="ru-RU" smtClean="0"/>
              <a:pPr/>
              <a:t>10.06.2021</a:t>
            </a:fld>
            <a:endParaRPr lang="ru-RU"/>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FFFFFF"/>
                </a:solidFill>
              </a:defRPr>
            </a:lvl1pPr>
          </a:lstStyle>
          <a:p>
            <a:fld id="{7669D05C-81D5-428E-B27C-87486F6CCB56}" type="slidenum">
              <a:rPr lang="ru-RU" smtClean="0"/>
              <a:pPr/>
              <a:t>‹#›</a:t>
            </a:fld>
            <a:endParaRPr lang="ru-RU"/>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7226240"/>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7.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0" Type="http://schemas.microsoft.com/office/2007/relationships/hdphoto" Target="../media/hdphoto1.wdp"/><Relationship Id="rId4" Type="http://schemas.openxmlformats.org/officeDocument/2006/relationships/image" Target="../media/image3.pn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31640" y="6021288"/>
            <a:ext cx="6948264" cy="432048"/>
          </a:xfrm>
        </p:spPr>
        <p:txBody>
          <a:bodyPr>
            <a:noAutofit/>
          </a:bodyPr>
          <a:lstStyle/>
          <a:p>
            <a:pPr algn="ctr"/>
            <a:r>
              <a:rPr lang="ru-RU" sz="2000" dirty="0">
                <a:latin typeface="Cambria" panose="02040503050406030204" pitchFamily="18" charset="0"/>
                <a:ea typeface="Cambria" panose="02040503050406030204" pitchFamily="18" charset="0"/>
                <a:cs typeface="Times New Roman" panose="02020603050405020304" pitchFamily="18" charset="0"/>
              </a:rPr>
              <a:t/>
            </a:r>
            <a:br>
              <a:rPr lang="ru-RU" sz="2000" dirty="0">
                <a:latin typeface="Cambria" panose="02040503050406030204" pitchFamily="18" charset="0"/>
                <a:ea typeface="Cambria" panose="02040503050406030204" pitchFamily="18" charset="0"/>
                <a:cs typeface="Times New Roman" panose="02020603050405020304" pitchFamily="18" charset="0"/>
              </a:rPr>
            </a:br>
            <a:r>
              <a:rPr lang="ru-RU" sz="2000" dirty="0" smtClean="0">
                <a:latin typeface="Cambria" panose="02040503050406030204" pitchFamily="18" charset="0"/>
                <a:ea typeface="Cambria" panose="02040503050406030204" pitchFamily="18" charset="0"/>
                <a:cs typeface="Times New Roman" panose="02020603050405020304" pitchFamily="18" charset="0"/>
              </a:rPr>
              <a:t/>
            </a:r>
            <a:br>
              <a:rPr lang="ru-RU" sz="2000" dirty="0" smtClean="0">
                <a:latin typeface="Cambria" panose="02040503050406030204" pitchFamily="18" charset="0"/>
                <a:ea typeface="Cambria" panose="02040503050406030204" pitchFamily="18" charset="0"/>
                <a:cs typeface="Times New Roman" panose="02020603050405020304" pitchFamily="18" charset="0"/>
              </a:rPr>
            </a:br>
            <a:r>
              <a:rPr lang="ru-RU" sz="2000" dirty="0" smtClean="0">
                <a:latin typeface="Cambria" panose="02040503050406030204" pitchFamily="18" charset="0"/>
                <a:ea typeface="Cambria" panose="02040503050406030204" pitchFamily="18" charset="0"/>
                <a:cs typeface="Times New Roman" panose="02020603050405020304" pitchFamily="18" charset="0"/>
              </a:rPr>
              <a:t/>
            </a:r>
            <a:br>
              <a:rPr lang="ru-RU" sz="2000" dirty="0" smtClean="0">
                <a:latin typeface="Cambria" panose="02040503050406030204" pitchFamily="18" charset="0"/>
                <a:ea typeface="Cambria" panose="02040503050406030204" pitchFamily="18" charset="0"/>
                <a:cs typeface="Times New Roman" panose="02020603050405020304" pitchFamily="18" charset="0"/>
              </a:rPr>
            </a:br>
            <a:r>
              <a:rPr lang="ru-RU" sz="2000" dirty="0">
                <a:latin typeface="Cambria" panose="02040503050406030204" pitchFamily="18" charset="0"/>
                <a:ea typeface="Cambria" panose="02040503050406030204" pitchFamily="18" charset="0"/>
                <a:cs typeface="Times New Roman" panose="02020603050405020304" pitchFamily="18" charset="0"/>
              </a:rPr>
              <a:t/>
            </a:r>
            <a:br>
              <a:rPr lang="ru-RU" sz="2000" dirty="0">
                <a:latin typeface="Cambria" panose="02040503050406030204" pitchFamily="18" charset="0"/>
                <a:ea typeface="Cambria" panose="02040503050406030204" pitchFamily="18" charset="0"/>
                <a:cs typeface="Times New Roman" panose="02020603050405020304" pitchFamily="18" charset="0"/>
              </a:rPr>
            </a:br>
            <a:r>
              <a:rPr lang="ru-RU" sz="1800" b="1" dirty="0" smtClean="0">
                <a:latin typeface="Cambria" panose="02040503050406030204" pitchFamily="18" charset="0"/>
                <a:ea typeface="Cambria" panose="02040503050406030204" pitchFamily="18" charset="0"/>
                <a:cs typeface="Times New Roman" panose="02020603050405020304" pitchFamily="18" charset="0"/>
              </a:rPr>
              <a:t>Тошкент-2021</a:t>
            </a:r>
            <a:endParaRPr lang="ru-RU" sz="1800" b="1" dirty="0">
              <a:latin typeface="Cambria" panose="02040503050406030204" pitchFamily="18" charset="0"/>
              <a:ea typeface="Cambria" panose="02040503050406030204" pitchFamily="18" charset="0"/>
              <a:cs typeface="Times New Roman" panose="02020603050405020304" pitchFamily="18" charset="0"/>
            </a:endParaRPr>
          </a:p>
        </p:txBody>
      </p:sp>
      <p:sp>
        <p:nvSpPr>
          <p:cNvPr id="3" name="Заголовок 1"/>
          <p:cNvSpPr txBox="1">
            <a:spLocks/>
          </p:cNvSpPr>
          <p:nvPr/>
        </p:nvSpPr>
        <p:spPr>
          <a:xfrm>
            <a:off x="1475656" y="3067905"/>
            <a:ext cx="7488832" cy="15439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3200" b="1" dirty="0" err="1" smtClean="0">
                <a:latin typeface="Cambria" panose="02040503050406030204" pitchFamily="18" charset="0"/>
                <a:ea typeface="Cambria" panose="02040503050406030204" pitchFamily="18" charset="0"/>
                <a:cs typeface="Arial" panose="020B0604020202020204" pitchFamily="34" charset="0"/>
              </a:rPr>
              <a:t>Демографик</a:t>
            </a:r>
            <a:r>
              <a:rPr lang="ru-RU" sz="3200" b="1" dirty="0" smtClean="0">
                <a:latin typeface="Cambria" panose="02040503050406030204" pitchFamily="18" charset="0"/>
                <a:ea typeface="Cambria" panose="02040503050406030204" pitchFamily="18" charset="0"/>
                <a:cs typeface="Arial" panose="020B0604020202020204" pitchFamily="34" charset="0"/>
              </a:rPr>
              <a:t> </a:t>
            </a:r>
            <a:r>
              <a:rPr lang="ru-RU" sz="3200" b="1" dirty="0" err="1" smtClean="0">
                <a:latin typeface="Cambria" panose="02040503050406030204" pitchFamily="18" charset="0"/>
                <a:ea typeface="Cambria" panose="02040503050406030204" pitchFamily="18" charset="0"/>
                <a:cs typeface="Arial" panose="020B0604020202020204" pitchFamily="34" charset="0"/>
              </a:rPr>
              <a:t>жараёнларнинг</a:t>
            </a:r>
            <a:r>
              <a:rPr lang="ru-RU" sz="3200" b="1" dirty="0" smtClean="0">
                <a:latin typeface="Cambria" panose="02040503050406030204" pitchFamily="18" charset="0"/>
                <a:ea typeface="Cambria" panose="02040503050406030204" pitchFamily="18" charset="0"/>
                <a:cs typeface="Arial" panose="020B0604020202020204" pitchFamily="34" charset="0"/>
              </a:rPr>
              <a:t> </a:t>
            </a:r>
            <a:r>
              <a:rPr lang="ru-RU" sz="3200" b="1" dirty="0" err="1" smtClean="0">
                <a:latin typeface="Cambria" panose="02040503050406030204" pitchFamily="18" charset="0"/>
                <a:ea typeface="Cambria" panose="02040503050406030204" pitchFamily="18" charset="0"/>
                <a:cs typeface="Arial" panose="020B0604020202020204" pitchFamily="34" charset="0"/>
              </a:rPr>
              <a:t>аҳоли</a:t>
            </a:r>
            <a:r>
              <a:rPr lang="ru-RU" sz="3200" b="1" dirty="0" smtClean="0">
                <a:latin typeface="Cambria" panose="02040503050406030204" pitchFamily="18" charset="0"/>
                <a:ea typeface="Cambria" panose="02040503050406030204" pitchFamily="18" charset="0"/>
                <a:cs typeface="Arial" panose="020B0604020202020204" pitchFamily="34" charset="0"/>
              </a:rPr>
              <a:t> </a:t>
            </a:r>
            <a:r>
              <a:rPr lang="ru-RU" sz="3200" b="1" dirty="0" err="1" smtClean="0">
                <a:latin typeface="Cambria" panose="02040503050406030204" pitchFamily="18" charset="0"/>
                <a:ea typeface="Cambria" panose="02040503050406030204" pitchFamily="18" charset="0"/>
                <a:cs typeface="Arial" panose="020B0604020202020204" pitchFamily="34" charset="0"/>
              </a:rPr>
              <a:t>камбағаллик</a:t>
            </a:r>
            <a:r>
              <a:rPr lang="ru-RU" sz="3200" b="1" dirty="0" smtClean="0">
                <a:latin typeface="Cambria" panose="02040503050406030204" pitchFamily="18" charset="0"/>
                <a:ea typeface="Cambria" panose="02040503050406030204" pitchFamily="18" charset="0"/>
                <a:cs typeface="Arial" panose="020B0604020202020204" pitchFamily="34" charset="0"/>
              </a:rPr>
              <a:t> </a:t>
            </a:r>
            <a:r>
              <a:rPr lang="ru-RU" sz="3200" b="1" dirty="0" err="1" smtClean="0">
                <a:latin typeface="Cambria" panose="02040503050406030204" pitchFamily="18" charset="0"/>
                <a:ea typeface="Cambria" panose="02040503050406030204" pitchFamily="18" charset="0"/>
                <a:cs typeface="Arial" panose="020B0604020202020204" pitchFamily="34" charset="0"/>
              </a:rPr>
              <a:t>даражасига</a:t>
            </a:r>
            <a:r>
              <a:rPr lang="ru-RU" sz="3200" b="1" dirty="0" smtClean="0">
                <a:latin typeface="Cambria" panose="02040503050406030204" pitchFamily="18" charset="0"/>
                <a:ea typeface="Cambria" panose="02040503050406030204" pitchFamily="18" charset="0"/>
                <a:cs typeface="Arial" panose="020B0604020202020204" pitchFamily="34" charset="0"/>
              </a:rPr>
              <a:t> </a:t>
            </a:r>
            <a:r>
              <a:rPr lang="ru-RU" sz="3200" b="1" dirty="0" err="1" smtClean="0">
                <a:latin typeface="Cambria" panose="02040503050406030204" pitchFamily="18" charset="0"/>
                <a:ea typeface="Cambria" panose="02040503050406030204" pitchFamily="18" charset="0"/>
                <a:cs typeface="Arial" panose="020B0604020202020204" pitchFamily="34" charset="0"/>
              </a:rPr>
              <a:t>таъсири</a:t>
            </a:r>
            <a:endParaRPr lang="ru-RU" sz="2800" b="1" dirty="0">
              <a:latin typeface="Cambria" panose="02040503050406030204" pitchFamily="18" charset="0"/>
              <a:ea typeface="Cambria" panose="02040503050406030204" pitchFamily="18" charset="0"/>
              <a:cs typeface="Arial" panose="020B0604020202020204" pitchFamily="34" charset="0"/>
            </a:endParaRPr>
          </a:p>
        </p:txBody>
      </p:sp>
      <p:sp>
        <p:nvSpPr>
          <p:cNvPr id="4" name="Прямоугольник 3"/>
          <p:cNvSpPr/>
          <p:nvPr/>
        </p:nvSpPr>
        <p:spPr>
          <a:xfrm>
            <a:off x="899592" y="332656"/>
            <a:ext cx="7920880" cy="830997"/>
          </a:xfrm>
          <a:prstGeom prst="rect">
            <a:avLst/>
          </a:prstGeom>
        </p:spPr>
        <p:txBody>
          <a:bodyPr wrap="square">
            <a:spAutoFit/>
          </a:bodyPr>
          <a:lstStyle/>
          <a:p>
            <a:pPr algn="ctr">
              <a:spcAft>
                <a:spcPts val="0"/>
              </a:spcAft>
            </a:pPr>
            <a:r>
              <a:rPr lang="uz-Cyrl-UZ" sz="1600" b="1" dirty="0">
                <a:latin typeface="Cambria" panose="02040503050406030204" pitchFamily="18" charset="0"/>
                <a:ea typeface="Cambria" panose="02040503050406030204" pitchFamily="18" charset="0"/>
                <a:cs typeface="Arial" panose="020B0604020202020204" pitchFamily="34" charset="0"/>
              </a:rPr>
              <a:t> </a:t>
            </a:r>
            <a:r>
              <a:rPr lang="uz-Cyrl-UZ" sz="2400" b="1" dirty="0" smtClean="0">
                <a:latin typeface="Cambria" panose="02040503050406030204" pitchFamily="18" charset="0"/>
                <a:ea typeface="Cambria" panose="02040503050406030204" pitchFamily="18" charset="0"/>
                <a:cs typeface="Arial" panose="020B0604020202020204" pitchFamily="34" charset="0"/>
              </a:rPr>
              <a:t>Иқтисодий </a:t>
            </a:r>
            <a:r>
              <a:rPr lang="uz-Cyrl-UZ" sz="2400" b="1" dirty="0">
                <a:latin typeface="Cambria" panose="02040503050406030204" pitchFamily="18" charset="0"/>
                <a:ea typeface="Cambria" panose="02040503050406030204" pitchFamily="18" charset="0"/>
                <a:cs typeface="Arial" panose="020B0604020202020204" pitchFamily="34" charset="0"/>
              </a:rPr>
              <a:t>тараққиёт ва </a:t>
            </a:r>
            <a:r>
              <a:rPr lang="uz-Cyrl-UZ" sz="2400" b="1" dirty="0" smtClean="0">
                <a:latin typeface="Cambria" panose="02040503050406030204" pitchFamily="18" charset="0"/>
                <a:ea typeface="Cambria" panose="02040503050406030204" pitchFamily="18" charset="0"/>
                <a:cs typeface="Arial" panose="020B0604020202020204" pitchFamily="34" charset="0"/>
              </a:rPr>
              <a:t>камбағалликни </a:t>
            </a:r>
          </a:p>
          <a:p>
            <a:pPr algn="ctr">
              <a:spcAft>
                <a:spcPts val="0"/>
              </a:spcAft>
            </a:pPr>
            <a:r>
              <a:rPr lang="uz-Cyrl-UZ" sz="2400" b="1" dirty="0" smtClean="0">
                <a:latin typeface="Cambria" panose="02040503050406030204" pitchFamily="18" charset="0"/>
                <a:ea typeface="Cambria" panose="02040503050406030204" pitchFamily="18" charset="0"/>
                <a:cs typeface="Arial" panose="020B0604020202020204" pitchFamily="34" charset="0"/>
              </a:rPr>
              <a:t>қисқартириш вазирлиги</a:t>
            </a:r>
            <a:endParaRPr lang="uz-Cyrl-UZ" sz="1600" b="1" i="1" dirty="0" smtClean="0">
              <a:latin typeface="Cambria" panose="02040503050406030204" pitchFamily="18" charset="0"/>
              <a:ea typeface="Cambria" panose="02040503050406030204" pitchFamily="18" charset="0"/>
              <a:cs typeface="Arial" panose="020B0604020202020204" pitchFamily="34" charset="0"/>
            </a:endParaRPr>
          </a:p>
        </p:txBody>
      </p:sp>
      <p:sp>
        <p:nvSpPr>
          <p:cNvPr id="5" name="Прямоугольник 4"/>
          <p:cNvSpPr/>
          <p:nvPr/>
        </p:nvSpPr>
        <p:spPr>
          <a:xfrm>
            <a:off x="3995936" y="1646802"/>
            <a:ext cx="4824536" cy="1431161"/>
          </a:xfrm>
          <a:prstGeom prst="rect">
            <a:avLst/>
          </a:prstGeom>
        </p:spPr>
        <p:txBody>
          <a:bodyPr wrap="square">
            <a:spAutoFit/>
          </a:bodyPr>
          <a:lstStyle/>
          <a:p>
            <a:pPr marL="987425" algn="r"/>
            <a:r>
              <a:rPr lang="uz-Cyrl-UZ" sz="1600" b="1" i="1" dirty="0">
                <a:latin typeface="Times New Roman" panose="02020603050405020304" pitchFamily="18" charset="0"/>
                <a:ea typeface="Calibri" panose="020F0502020204030204" pitchFamily="34" charset="0"/>
                <a:cs typeface="Times New Roman" panose="02020603050405020304" pitchFamily="18" charset="0"/>
              </a:rPr>
              <a:t>Камбағалликни қисқартириш </a:t>
            </a:r>
          </a:p>
          <a:p>
            <a:pPr marL="987425" algn="r"/>
            <a:r>
              <a:rPr lang="uz-Cyrl-UZ" sz="1600" b="1" i="1" dirty="0">
                <a:latin typeface="Times New Roman" panose="02020603050405020304" pitchFamily="18" charset="0"/>
                <a:ea typeface="Calibri" panose="020F0502020204030204" pitchFamily="34" charset="0"/>
                <a:cs typeface="Times New Roman" panose="02020603050405020304" pitchFamily="18" charset="0"/>
              </a:rPr>
              <a:t>стратегия ва дастурлари </a:t>
            </a:r>
          </a:p>
          <a:p>
            <a:pPr marL="987425" algn="r"/>
            <a:r>
              <a:rPr lang="uz-Cyrl-UZ" sz="1600" b="1" i="1" dirty="0">
                <a:latin typeface="Times New Roman" panose="02020603050405020304" pitchFamily="18" charset="0"/>
                <a:ea typeface="Calibri" panose="020F0502020204030204" pitchFamily="34" charset="0"/>
                <a:cs typeface="Times New Roman" panose="02020603050405020304" pitchFamily="18" charset="0"/>
              </a:rPr>
              <a:t>бошқармаси </a:t>
            </a:r>
            <a:r>
              <a:rPr lang="uz-Cyrl-UZ" sz="1600" b="1" i="1" dirty="0">
                <a:latin typeface="Times New Roman" panose="02020603050405020304" pitchFamily="18" charset="0"/>
                <a:ea typeface="Calibri" panose="020F0502020204030204" pitchFamily="34" charset="0"/>
              </a:rPr>
              <a:t>бошлиғи </a:t>
            </a:r>
            <a:endParaRPr lang="uz-Cyrl-UZ" sz="1600" b="1" i="1" dirty="0" smtClean="0">
              <a:latin typeface="Times New Roman" panose="02020603050405020304" pitchFamily="18" charset="0"/>
              <a:ea typeface="Calibri" panose="020F0502020204030204" pitchFamily="34" charset="0"/>
            </a:endParaRPr>
          </a:p>
          <a:p>
            <a:pPr marL="987425" algn="r"/>
            <a:r>
              <a:rPr lang="uz-Cyrl-UZ" sz="1600" b="1" i="1" dirty="0" smtClean="0">
                <a:latin typeface="Times New Roman" panose="02020603050405020304" pitchFamily="18" charset="0"/>
                <a:ea typeface="Calibri" panose="020F0502020204030204" pitchFamily="34" charset="0"/>
              </a:rPr>
              <a:t>ўринбосари</a:t>
            </a:r>
            <a:r>
              <a:rPr lang="uz-Cyrl-UZ" sz="1600" b="1" i="1" dirty="0">
                <a:latin typeface="Times New Roman" panose="02020603050405020304" pitchFamily="18" charset="0"/>
                <a:ea typeface="Calibri" panose="020F0502020204030204" pitchFamily="34" charset="0"/>
              </a:rPr>
              <a:t>, </a:t>
            </a:r>
            <a:r>
              <a:rPr lang="uz-Cyrl-UZ" sz="1600" b="1" i="1" dirty="0" smtClean="0">
                <a:latin typeface="Times New Roman" panose="02020603050405020304" pitchFamily="18" charset="0"/>
                <a:ea typeface="Calibri" panose="020F0502020204030204" pitchFamily="34" charset="0"/>
              </a:rPr>
              <a:t>PhD</a:t>
            </a:r>
            <a:endParaRPr lang="ru-RU" sz="1600" i="1" dirty="0"/>
          </a:p>
          <a:p>
            <a:pPr algn="r"/>
            <a:endParaRPr lang="ru-RU" sz="500" b="1" dirty="0">
              <a:latin typeface="Times New Roman" panose="02020603050405020304" pitchFamily="18" charset="0"/>
              <a:cs typeface="Times New Roman" panose="02020603050405020304" pitchFamily="18" charset="0"/>
            </a:endParaRPr>
          </a:p>
          <a:p>
            <a:pPr algn="r"/>
            <a:r>
              <a:rPr lang="ru-RU" b="1" dirty="0" err="1">
                <a:latin typeface="Times New Roman" panose="02020603050405020304" pitchFamily="18" charset="0"/>
                <a:cs typeface="Times New Roman" panose="02020603050405020304" pitchFamily="18" charset="0"/>
              </a:rPr>
              <a:t>Н.Н.Юлдашев</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2266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3" name="Скругленный прямоугольник 72"/>
          <p:cNvSpPr/>
          <p:nvPr/>
        </p:nvSpPr>
        <p:spPr>
          <a:xfrm>
            <a:off x="256562" y="4168876"/>
            <a:ext cx="8568952" cy="179257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sz="1050" dirty="0">
              <a:solidFill>
                <a:prstClr val="black"/>
              </a:solidFill>
            </a:endParaRPr>
          </a:p>
        </p:txBody>
      </p:sp>
      <p:sp>
        <p:nvSpPr>
          <p:cNvPr id="36" name="Скругленный прямоугольник 35"/>
          <p:cNvSpPr/>
          <p:nvPr/>
        </p:nvSpPr>
        <p:spPr>
          <a:xfrm>
            <a:off x="6262518" y="849848"/>
            <a:ext cx="2670710" cy="140347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sz="965">
              <a:solidFill>
                <a:prstClr val="black"/>
              </a:solidFill>
            </a:endParaRPr>
          </a:p>
        </p:txBody>
      </p:sp>
      <p:sp>
        <p:nvSpPr>
          <p:cNvPr id="62" name="TextBox 61"/>
          <p:cNvSpPr txBox="1"/>
          <p:nvPr/>
        </p:nvSpPr>
        <p:spPr>
          <a:xfrm>
            <a:off x="7249279" y="1551587"/>
            <a:ext cx="742511" cy="389145"/>
          </a:xfrm>
          <a:prstGeom prst="rect">
            <a:avLst/>
          </a:prstGeom>
          <a:noFill/>
        </p:spPr>
        <p:txBody>
          <a:bodyPr wrap="none" rtlCol="0">
            <a:spAutoFit/>
          </a:bodyPr>
          <a:lstStyle/>
          <a:p>
            <a:pPr algn="ctr"/>
            <a:endParaRPr lang="uz-Cyrl-UZ" sz="643" dirty="0">
              <a:solidFill>
                <a:prstClr val="black"/>
              </a:solidFill>
            </a:endParaRPr>
          </a:p>
          <a:p>
            <a:pPr algn="ctr"/>
            <a:endParaRPr lang="uz-Cyrl-UZ" sz="643" dirty="0">
              <a:solidFill>
                <a:prstClr val="black"/>
              </a:solidFill>
            </a:endParaRPr>
          </a:p>
          <a:p>
            <a:pPr algn="ctr"/>
            <a:r>
              <a:rPr lang="uz-Cyrl-UZ" sz="643" dirty="0">
                <a:solidFill>
                  <a:prstClr val="black"/>
                </a:solidFill>
              </a:rPr>
              <a:t>минг оилаларга</a:t>
            </a:r>
            <a:endParaRPr lang="ru-RU" sz="750" dirty="0">
              <a:solidFill>
                <a:prstClr val="black"/>
              </a:solidFill>
            </a:endParaRPr>
          </a:p>
        </p:txBody>
      </p:sp>
      <p:sp>
        <p:nvSpPr>
          <p:cNvPr id="7" name="TextBox 6"/>
          <p:cNvSpPr txBox="1"/>
          <p:nvPr/>
        </p:nvSpPr>
        <p:spPr>
          <a:xfrm>
            <a:off x="0" y="39704"/>
            <a:ext cx="9144000" cy="553998"/>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ru-RU" sz="1500" b="1" dirty="0">
                <a:solidFill>
                  <a:prstClr val="black"/>
                </a:solidFill>
              </a:rPr>
              <a:t>2020 </a:t>
            </a:r>
            <a:r>
              <a:rPr lang="ru-RU" sz="1500" b="1" dirty="0" err="1">
                <a:solidFill>
                  <a:prstClr val="black"/>
                </a:solidFill>
              </a:rPr>
              <a:t>йилда</a:t>
            </a:r>
            <a:r>
              <a:rPr lang="ru-RU" sz="1500" b="1" dirty="0">
                <a:solidFill>
                  <a:prstClr val="black"/>
                </a:solidFill>
              </a:rPr>
              <a:t> </a:t>
            </a:r>
            <a:r>
              <a:rPr lang="ru-RU" sz="1500" b="1" dirty="0" err="1">
                <a:solidFill>
                  <a:prstClr val="black"/>
                </a:solidFill>
              </a:rPr>
              <a:t>Ўзбекистонда</a:t>
            </a:r>
            <a:r>
              <a:rPr lang="ru-RU" sz="1500" b="1" dirty="0">
                <a:solidFill>
                  <a:prstClr val="black"/>
                </a:solidFill>
              </a:rPr>
              <a:t> </a:t>
            </a:r>
            <a:r>
              <a:rPr lang="ru-RU" sz="1500" b="1" dirty="0" err="1">
                <a:solidFill>
                  <a:prstClr val="black"/>
                </a:solidFill>
              </a:rPr>
              <a:t>аҳолини</a:t>
            </a:r>
            <a:r>
              <a:rPr lang="ru-RU" sz="1500" b="1" dirty="0">
                <a:solidFill>
                  <a:prstClr val="black"/>
                </a:solidFill>
              </a:rPr>
              <a:t> </a:t>
            </a:r>
            <a:r>
              <a:rPr lang="ru-RU" sz="1500" b="1" dirty="0" err="1">
                <a:solidFill>
                  <a:prstClr val="black"/>
                </a:solidFill>
              </a:rPr>
              <a:t>ижтимоий</a:t>
            </a:r>
            <a:r>
              <a:rPr lang="ru-RU" sz="1500" b="1" dirty="0">
                <a:solidFill>
                  <a:prstClr val="black"/>
                </a:solidFill>
              </a:rPr>
              <a:t> </a:t>
            </a:r>
            <a:r>
              <a:rPr lang="ru-RU" sz="1500" b="1" dirty="0" err="1">
                <a:solidFill>
                  <a:prstClr val="black"/>
                </a:solidFill>
              </a:rPr>
              <a:t>ҳимоя</a:t>
            </a:r>
            <a:r>
              <a:rPr lang="ru-RU" sz="1500" b="1" dirty="0">
                <a:solidFill>
                  <a:prstClr val="black"/>
                </a:solidFill>
              </a:rPr>
              <a:t> </a:t>
            </a:r>
            <a:r>
              <a:rPr lang="ru-RU" sz="1500" b="1" dirty="0" err="1">
                <a:solidFill>
                  <a:prstClr val="black"/>
                </a:solidFill>
              </a:rPr>
              <a:t>қилиш</a:t>
            </a:r>
            <a:r>
              <a:rPr lang="ru-RU" sz="1500" b="1" dirty="0">
                <a:solidFill>
                  <a:prstClr val="black"/>
                </a:solidFill>
              </a:rPr>
              <a:t> </a:t>
            </a:r>
            <a:r>
              <a:rPr lang="ru-RU" sz="1500" b="1" dirty="0" err="1">
                <a:solidFill>
                  <a:prstClr val="black"/>
                </a:solidFill>
              </a:rPr>
              <a:t>ва</a:t>
            </a:r>
            <a:r>
              <a:rPr lang="ru-RU" sz="1500" b="1" dirty="0">
                <a:solidFill>
                  <a:prstClr val="black"/>
                </a:solidFill>
              </a:rPr>
              <a:t> </a:t>
            </a:r>
            <a:r>
              <a:rPr lang="ru-RU" sz="1500" b="1" dirty="0" err="1">
                <a:solidFill>
                  <a:prstClr val="black"/>
                </a:solidFill>
              </a:rPr>
              <a:t>камбағалликни</a:t>
            </a:r>
            <a:r>
              <a:rPr lang="ru-RU" sz="1500" b="1" dirty="0">
                <a:solidFill>
                  <a:prstClr val="black"/>
                </a:solidFill>
              </a:rPr>
              <a:t> </a:t>
            </a:r>
            <a:r>
              <a:rPr lang="ru-RU" sz="1500" b="1" dirty="0" err="1">
                <a:solidFill>
                  <a:prstClr val="black"/>
                </a:solidFill>
              </a:rPr>
              <a:t>қисқартириш</a:t>
            </a:r>
            <a:r>
              <a:rPr lang="ru-RU" sz="1500" b="1" dirty="0">
                <a:solidFill>
                  <a:prstClr val="black"/>
                </a:solidFill>
              </a:rPr>
              <a:t> </a:t>
            </a:r>
            <a:r>
              <a:rPr lang="ru-RU" sz="1500" b="1" dirty="0" err="1">
                <a:solidFill>
                  <a:prstClr val="black"/>
                </a:solidFill>
              </a:rPr>
              <a:t>борасида</a:t>
            </a:r>
            <a:r>
              <a:rPr lang="ru-RU" sz="1500" b="1" dirty="0">
                <a:solidFill>
                  <a:prstClr val="black"/>
                </a:solidFill>
              </a:rPr>
              <a:t> </a:t>
            </a:r>
            <a:r>
              <a:rPr lang="ru-RU" sz="1500" b="1" dirty="0" err="1">
                <a:solidFill>
                  <a:prstClr val="black"/>
                </a:solidFill>
              </a:rPr>
              <a:t>амалга</a:t>
            </a:r>
            <a:r>
              <a:rPr lang="ru-RU" sz="1500" b="1" dirty="0">
                <a:solidFill>
                  <a:prstClr val="black"/>
                </a:solidFill>
              </a:rPr>
              <a:t> </a:t>
            </a:r>
            <a:r>
              <a:rPr lang="ru-RU" sz="1500" b="1" dirty="0" err="1">
                <a:solidFill>
                  <a:prstClr val="black"/>
                </a:solidFill>
              </a:rPr>
              <a:t>оширилган</a:t>
            </a:r>
            <a:r>
              <a:rPr lang="ru-RU" sz="1500" b="1" dirty="0">
                <a:solidFill>
                  <a:prstClr val="black"/>
                </a:solidFill>
              </a:rPr>
              <a:t> </a:t>
            </a:r>
            <a:r>
              <a:rPr lang="ru-RU" sz="1500" b="1" dirty="0" err="1">
                <a:solidFill>
                  <a:prstClr val="black"/>
                </a:solidFill>
              </a:rPr>
              <a:t>ишлардан</a:t>
            </a:r>
            <a:r>
              <a:rPr lang="ru-RU" sz="1500" b="1" dirty="0">
                <a:solidFill>
                  <a:prstClr val="black"/>
                </a:solidFill>
              </a:rPr>
              <a:t> </a:t>
            </a:r>
            <a:r>
              <a:rPr lang="ru-RU" sz="1500" b="1" dirty="0" err="1">
                <a:solidFill>
                  <a:prstClr val="black"/>
                </a:solidFill>
              </a:rPr>
              <a:t>намуналар</a:t>
            </a:r>
            <a:endParaRPr lang="ru-RU" sz="1500" b="1" dirty="0">
              <a:solidFill>
                <a:prstClr val="black"/>
              </a:solidFill>
            </a:endParaRPr>
          </a:p>
        </p:txBody>
      </p:sp>
      <p:grpSp>
        <p:nvGrpSpPr>
          <p:cNvPr id="17" name="Группа 16"/>
          <p:cNvGrpSpPr/>
          <p:nvPr/>
        </p:nvGrpSpPr>
        <p:grpSpPr>
          <a:xfrm>
            <a:off x="321629" y="822420"/>
            <a:ext cx="2525448" cy="1426956"/>
            <a:chOff x="263182" y="1435100"/>
            <a:chExt cx="3880535" cy="2342960"/>
          </a:xfrm>
        </p:grpSpPr>
        <p:sp>
          <p:nvSpPr>
            <p:cNvPr id="13" name="Скругленный прямоугольник 12"/>
            <p:cNvSpPr/>
            <p:nvPr/>
          </p:nvSpPr>
          <p:spPr>
            <a:xfrm>
              <a:off x="317500" y="1435100"/>
              <a:ext cx="3771899" cy="23429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sz="965">
                <a:solidFill>
                  <a:prstClr val="black"/>
                </a:solidFill>
              </a:endParaRPr>
            </a:p>
          </p:txBody>
        </p:sp>
        <p:pic>
          <p:nvPicPr>
            <p:cNvPr id="12" name="Рисунок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8000" y="1441413"/>
              <a:ext cx="913121" cy="1421309"/>
            </a:xfrm>
            <a:prstGeom prst="rect">
              <a:avLst/>
            </a:prstGeom>
          </p:spPr>
        </p:pic>
        <p:cxnSp>
          <p:nvCxnSpPr>
            <p:cNvPr id="18" name="Соединительная линия уступом 17"/>
            <p:cNvCxnSpPr/>
            <p:nvPr/>
          </p:nvCxnSpPr>
          <p:spPr>
            <a:xfrm rot="10800000">
              <a:off x="1291217" y="1881184"/>
              <a:ext cx="2594984" cy="195262"/>
            </a:xfrm>
            <a:prstGeom prst="bentConnector3">
              <a:avLst>
                <a:gd name="adj1" fmla="val 90192"/>
              </a:avLst>
            </a:prstGeom>
            <a:ln w="12700">
              <a:solidFill>
                <a:srgbClr val="00B0F0"/>
              </a:solidFill>
              <a:prstDash val="sysDash"/>
              <a:headEnd w="lg" len="lg"/>
              <a:tailEnd type="oval" w="med" len="me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783953" y="1719498"/>
              <a:ext cx="1700054" cy="379010"/>
            </a:xfrm>
            <a:prstGeom prst="rect">
              <a:avLst/>
            </a:prstGeom>
            <a:noFill/>
          </p:spPr>
          <p:txBody>
            <a:bodyPr wrap="none" rtlCol="0">
              <a:spAutoFit/>
            </a:bodyPr>
            <a:lstStyle/>
            <a:p>
              <a:r>
                <a:rPr lang="ru-RU" sz="900" b="1" dirty="0">
                  <a:solidFill>
                    <a:srgbClr val="99CB38">
                      <a:lumMod val="75000"/>
                    </a:srgbClr>
                  </a:solidFill>
                </a:rPr>
                <a:t>«ТЕМИР ДАФТАР»</a:t>
              </a:r>
            </a:p>
          </p:txBody>
        </p:sp>
        <p:cxnSp>
          <p:nvCxnSpPr>
            <p:cNvPr id="20" name="Соединительная линия уступом 19"/>
            <p:cNvCxnSpPr/>
            <p:nvPr/>
          </p:nvCxnSpPr>
          <p:spPr>
            <a:xfrm rot="10800000">
              <a:off x="1291217" y="2217736"/>
              <a:ext cx="2594984" cy="195262"/>
            </a:xfrm>
            <a:prstGeom prst="bentConnector3">
              <a:avLst>
                <a:gd name="adj1" fmla="val 90192"/>
              </a:avLst>
            </a:prstGeom>
            <a:ln w="12700">
              <a:solidFill>
                <a:srgbClr val="00B0F0"/>
              </a:solidFill>
              <a:prstDash val="sysDash"/>
              <a:headEnd w="lg" len="lg"/>
              <a:tailEnd type="oval"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770502" y="2098589"/>
              <a:ext cx="1894641" cy="379010"/>
            </a:xfrm>
            <a:prstGeom prst="rect">
              <a:avLst/>
            </a:prstGeom>
            <a:noFill/>
          </p:spPr>
          <p:txBody>
            <a:bodyPr wrap="none" rtlCol="0">
              <a:spAutoFit/>
            </a:bodyPr>
            <a:lstStyle/>
            <a:p>
              <a:r>
                <a:rPr lang="ru-RU" sz="900" b="1" dirty="0">
                  <a:solidFill>
                    <a:srgbClr val="99CB38">
                      <a:lumMod val="75000"/>
                    </a:srgbClr>
                  </a:solidFill>
                </a:rPr>
                <a:t>«АЁЛЛАР ДАФТАРИ»</a:t>
              </a:r>
            </a:p>
          </p:txBody>
        </p:sp>
        <p:cxnSp>
          <p:nvCxnSpPr>
            <p:cNvPr id="22" name="Соединительная линия уступом 21"/>
            <p:cNvCxnSpPr/>
            <p:nvPr/>
          </p:nvCxnSpPr>
          <p:spPr>
            <a:xfrm rot="10800000">
              <a:off x="1291217" y="2563617"/>
              <a:ext cx="2594984" cy="195262"/>
            </a:xfrm>
            <a:prstGeom prst="bentConnector3">
              <a:avLst>
                <a:gd name="adj1" fmla="val 90192"/>
              </a:avLst>
            </a:prstGeom>
            <a:ln w="12700">
              <a:solidFill>
                <a:srgbClr val="00B0F0"/>
              </a:solidFill>
              <a:prstDash val="sysDash"/>
              <a:headEnd w="lg" len="lg"/>
              <a:tailEnd type="oval" w="med"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765595" y="2447605"/>
              <a:ext cx="1835525" cy="379010"/>
            </a:xfrm>
            <a:prstGeom prst="rect">
              <a:avLst/>
            </a:prstGeom>
            <a:noFill/>
          </p:spPr>
          <p:txBody>
            <a:bodyPr wrap="none" rtlCol="0">
              <a:spAutoFit/>
            </a:bodyPr>
            <a:lstStyle/>
            <a:p>
              <a:r>
                <a:rPr lang="ru-RU" sz="900" b="1" dirty="0">
                  <a:solidFill>
                    <a:srgbClr val="99CB38">
                      <a:lumMod val="75000"/>
                    </a:srgbClr>
                  </a:solidFill>
                </a:rPr>
                <a:t>«ЁШЛАР ДАФТАРИ»</a:t>
              </a:r>
            </a:p>
          </p:txBody>
        </p:sp>
        <p:sp>
          <p:nvSpPr>
            <p:cNvPr id="24" name="TextBox 23"/>
            <p:cNvSpPr txBox="1"/>
            <p:nvPr/>
          </p:nvSpPr>
          <p:spPr>
            <a:xfrm>
              <a:off x="263182" y="2868435"/>
              <a:ext cx="3880535" cy="909625"/>
            </a:xfrm>
            <a:prstGeom prst="rect">
              <a:avLst/>
            </a:prstGeom>
            <a:noFill/>
          </p:spPr>
          <p:txBody>
            <a:bodyPr wrap="square" rtlCol="0">
              <a:spAutoFit/>
            </a:bodyPr>
            <a:lstStyle/>
            <a:p>
              <a:pPr algn="ctr"/>
              <a:r>
                <a:rPr lang="ru-RU" sz="1000" dirty="0" err="1">
                  <a:solidFill>
                    <a:prstClr val="black"/>
                  </a:solidFill>
                </a:rPr>
                <a:t>Ўтган</a:t>
              </a:r>
              <a:r>
                <a:rPr lang="ru-RU" sz="1000" dirty="0">
                  <a:solidFill>
                    <a:prstClr val="black"/>
                  </a:solidFill>
                </a:rPr>
                <a:t> 2020 </a:t>
              </a:r>
              <a:r>
                <a:rPr lang="ru-RU" sz="1000" dirty="0" err="1">
                  <a:solidFill>
                    <a:prstClr val="black"/>
                  </a:solidFill>
                </a:rPr>
                <a:t>йилда</a:t>
              </a:r>
              <a:r>
                <a:rPr lang="ru-RU" sz="1000" dirty="0">
                  <a:solidFill>
                    <a:prstClr val="black"/>
                  </a:solidFill>
                </a:rPr>
                <a:t> э</a:t>
              </a:r>
              <a:r>
                <a:rPr lang="uz-Cyrl-UZ" sz="1000" dirty="0">
                  <a:solidFill>
                    <a:prstClr val="black"/>
                  </a:solidFill>
                </a:rPr>
                <a:t>ҳтиёжманд оилалар, аёллар ва ёшлар билан ишлаш бўйича </a:t>
              </a:r>
              <a:r>
                <a:rPr lang="uz-Cyrl-UZ" sz="1000" b="1" dirty="0">
                  <a:solidFill>
                    <a:prstClr val="black"/>
                  </a:solidFill>
                </a:rPr>
                <a:t>янги тизим жорий этилди</a:t>
              </a:r>
              <a:endParaRPr lang="ru-RU" sz="1000" b="1" dirty="0">
                <a:solidFill>
                  <a:prstClr val="black"/>
                </a:solidFill>
              </a:endParaRPr>
            </a:p>
          </p:txBody>
        </p:sp>
      </p:grpSp>
      <p:sp>
        <p:nvSpPr>
          <p:cNvPr id="44" name="TextBox 43"/>
          <p:cNvSpPr txBox="1"/>
          <p:nvPr/>
        </p:nvSpPr>
        <p:spPr>
          <a:xfrm>
            <a:off x="6516216" y="1885359"/>
            <a:ext cx="2248985" cy="400110"/>
          </a:xfrm>
          <a:prstGeom prst="rect">
            <a:avLst/>
          </a:prstGeom>
          <a:noFill/>
        </p:spPr>
        <p:txBody>
          <a:bodyPr wrap="square" rtlCol="0">
            <a:spAutoFit/>
          </a:bodyPr>
          <a:lstStyle/>
          <a:p>
            <a:pPr algn="ctr"/>
            <a:r>
              <a:rPr lang="uz-Cyrl-UZ" sz="1000" dirty="0">
                <a:solidFill>
                  <a:prstClr val="black"/>
                </a:solidFill>
              </a:rPr>
              <a:t>Оилаларга </a:t>
            </a:r>
            <a:r>
              <a:rPr lang="uz-Cyrl-UZ" sz="1000" b="1" dirty="0">
                <a:solidFill>
                  <a:prstClr val="black"/>
                </a:solidFill>
              </a:rPr>
              <a:t>бир марталик </a:t>
            </a:r>
            <a:r>
              <a:rPr lang="uz-Cyrl-UZ" sz="1000" dirty="0">
                <a:solidFill>
                  <a:prstClr val="black"/>
                </a:solidFill>
              </a:rPr>
              <a:t>моддий ёрдам ажратилди</a:t>
            </a:r>
            <a:endParaRPr lang="ru-RU" sz="1000" b="1" dirty="0">
              <a:solidFill>
                <a:prstClr val="black"/>
              </a:solidFill>
            </a:endParaRPr>
          </a:p>
        </p:txBody>
      </p:sp>
      <p:pic>
        <p:nvPicPr>
          <p:cNvPr id="50" name="Рисунок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3841" y="962941"/>
            <a:ext cx="347621" cy="535643"/>
          </a:xfrm>
          <a:prstGeom prst="rect">
            <a:avLst/>
          </a:prstGeom>
        </p:spPr>
      </p:pic>
      <p:pic>
        <p:nvPicPr>
          <p:cNvPr id="51" name="Рисунок 5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25689" y="948378"/>
            <a:ext cx="492915" cy="527091"/>
          </a:xfrm>
          <a:prstGeom prst="rect">
            <a:avLst/>
          </a:prstGeom>
        </p:spPr>
      </p:pic>
      <p:pic>
        <p:nvPicPr>
          <p:cNvPr id="53" name="Рисунок 5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57458" y="943120"/>
            <a:ext cx="371536" cy="415418"/>
          </a:xfrm>
          <a:prstGeom prst="rect">
            <a:avLst/>
          </a:prstGeom>
        </p:spPr>
      </p:pic>
      <p:sp>
        <p:nvSpPr>
          <p:cNvPr id="54" name="Стрелка вправо 53"/>
          <p:cNvSpPr/>
          <p:nvPr/>
        </p:nvSpPr>
        <p:spPr>
          <a:xfrm>
            <a:off x="6998701" y="1054621"/>
            <a:ext cx="250578" cy="215267"/>
          </a:xfrm>
          <a:prstGeom prst="rightArrow">
            <a:avLst>
              <a:gd name="adj1" fmla="val 50000"/>
              <a:gd name="adj2" fmla="val 81143"/>
            </a:avLst>
          </a:prstGeom>
          <a:gradFill flip="none" rotWithShape="1">
            <a:gsLst>
              <a:gs pos="39000">
                <a:schemeClr val="accent1">
                  <a:lumMod val="75000"/>
                  <a:alpha val="84000"/>
                </a:schemeClr>
              </a:gs>
              <a:gs pos="99000">
                <a:schemeClr val="accent1">
                  <a:lumMod val="60000"/>
                  <a:lumOff val="40000"/>
                  <a:alpha val="0"/>
                </a:scheme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65">
              <a:ln>
                <a:solidFill>
                  <a:srgbClr val="99CB38">
                    <a:lumMod val="50000"/>
                  </a:srgbClr>
                </a:solidFill>
              </a:ln>
              <a:solidFill>
                <a:prstClr val="white"/>
              </a:solidFill>
            </a:endParaRPr>
          </a:p>
        </p:txBody>
      </p:sp>
      <p:sp>
        <p:nvSpPr>
          <p:cNvPr id="56" name="Стрелка вправо 55"/>
          <p:cNvSpPr/>
          <p:nvPr/>
        </p:nvSpPr>
        <p:spPr>
          <a:xfrm>
            <a:off x="8062742" y="1094103"/>
            <a:ext cx="250578" cy="215267"/>
          </a:xfrm>
          <a:prstGeom prst="rightArrow">
            <a:avLst>
              <a:gd name="adj1" fmla="val 50000"/>
              <a:gd name="adj2" fmla="val 81143"/>
            </a:avLst>
          </a:prstGeom>
          <a:gradFill flip="none" rotWithShape="1">
            <a:gsLst>
              <a:gs pos="39000">
                <a:schemeClr val="accent1">
                  <a:lumMod val="75000"/>
                  <a:alpha val="84000"/>
                </a:schemeClr>
              </a:gs>
              <a:gs pos="99000">
                <a:schemeClr val="accent1">
                  <a:lumMod val="60000"/>
                  <a:lumOff val="40000"/>
                  <a:alpha val="0"/>
                </a:scheme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65">
              <a:ln>
                <a:solidFill>
                  <a:srgbClr val="99CB38">
                    <a:lumMod val="50000"/>
                  </a:srgbClr>
                </a:solidFill>
              </a:ln>
              <a:solidFill>
                <a:prstClr val="white"/>
              </a:solidFill>
            </a:endParaRPr>
          </a:p>
        </p:txBody>
      </p:sp>
      <p:grpSp>
        <p:nvGrpSpPr>
          <p:cNvPr id="59" name="Группа 58"/>
          <p:cNvGrpSpPr/>
          <p:nvPr/>
        </p:nvGrpSpPr>
        <p:grpSpPr>
          <a:xfrm>
            <a:off x="6359997" y="1554587"/>
            <a:ext cx="617478" cy="389145"/>
            <a:chOff x="8532144" y="2101865"/>
            <a:chExt cx="1152625" cy="726404"/>
          </a:xfrm>
        </p:grpSpPr>
        <p:sp>
          <p:nvSpPr>
            <p:cNvPr id="57" name="TextBox 56"/>
            <p:cNvSpPr txBox="1"/>
            <p:nvPr/>
          </p:nvSpPr>
          <p:spPr>
            <a:xfrm>
              <a:off x="8704498" y="2283632"/>
              <a:ext cx="811505" cy="435674"/>
            </a:xfrm>
            <a:prstGeom prst="rect">
              <a:avLst/>
            </a:prstGeom>
            <a:noFill/>
          </p:spPr>
          <p:txBody>
            <a:bodyPr wrap="none" rtlCol="0">
              <a:spAutoFit/>
            </a:bodyPr>
            <a:lstStyle/>
            <a:p>
              <a:pPr algn="ctr">
                <a:lnSpc>
                  <a:spcPts val="1072"/>
                </a:lnSpc>
              </a:pPr>
              <a:r>
                <a:rPr lang="uz-Cyrl-UZ" sz="1286" b="1" dirty="0">
                  <a:solidFill>
                    <a:srgbClr val="C00000"/>
                  </a:solidFill>
                </a:rPr>
                <a:t>220</a:t>
              </a:r>
            </a:p>
          </p:txBody>
        </p:sp>
        <p:sp>
          <p:nvSpPr>
            <p:cNvPr id="58" name="TextBox 57"/>
            <p:cNvSpPr txBox="1"/>
            <p:nvPr/>
          </p:nvSpPr>
          <p:spPr>
            <a:xfrm>
              <a:off x="8532144" y="2101865"/>
              <a:ext cx="1152625" cy="726404"/>
            </a:xfrm>
            <a:prstGeom prst="rect">
              <a:avLst/>
            </a:prstGeom>
            <a:noFill/>
          </p:spPr>
          <p:txBody>
            <a:bodyPr wrap="none" rtlCol="0">
              <a:spAutoFit/>
            </a:bodyPr>
            <a:lstStyle/>
            <a:p>
              <a:pPr algn="ctr"/>
              <a:r>
                <a:rPr lang="uz-Cyrl-UZ" sz="643" dirty="0">
                  <a:solidFill>
                    <a:prstClr val="black"/>
                  </a:solidFill>
                </a:rPr>
                <a:t>Жон бошига</a:t>
              </a:r>
            </a:p>
            <a:p>
              <a:pPr algn="ctr"/>
              <a:endParaRPr lang="uz-Cyrl-UZ" sz="643" dirty="0">
                <a:solidFill>
                  <a:prstClr val="black"/>
                </a:solidFill>
              </a:endParaRPr>
            </a:p>
            <a:p>
              <a:pPr algn="ctr"/>
              <a:r>
                <a:rPr lang="uz-Cyrl-UZ" sz="643" dirty="0">
                  <a:solidFill>
                    <a:prstClr val="black"/>
                  </a:solidFill>
                </a:rPr>
                <a:t>минг сўм</a:t>
              </a:r>
              <a:endParaRPr lang="ru-RU" sz="750" dirty="0">
                <a:solidFill>
                  <a:prstClr val="black"/>
                </a:solidFill>
              </a:endParaRPr>
            </a:p>
          </p:txBody>
        </p:sp>
      </p:grpSp>
      <p:sp>
        <p:nvSpPr>
          <p:cNvPr id="61" name="TextBox 60"/>
          <p:cNvSpPr txBox="1"/>
          <p:nvPr/>
        </p:nvSpPr>
        <p:spPr>
          <a:xfrm>
            <a:off x="7412969" y="1585106"/>
            <a:ext cx="434735" cy="233397"/>
          </a:xfrm>
          <a:prstGeom prst="rect">
            <a:avLst/>
          </a:prstGeom>
          <a:noFill/>
        </p:spPr>
        <p:txBody>
          <a:bodyPr wrap="none" rtlCol="0">
            <a:spAutoFit/>
          </a:bodyPr>
          <a:lstStyle/>
          <a:p>
            <a:pPr algn="ctr">
              <a:lnSpc>
                <a:spcPts val="1072"/>
              </a:lnSpc>
            </a:pPr>
            <a:r>
              <a:rPr lang="uz-Cyrl-UZ" sz="1286" b="1" dirty="0">
                <a:solidFill>
                  <a:srgbClr val="99CB38">
                    <a:lumMod val="75000"/>
                  </a:srgbClr>
                </a:solidFill>
              </a:rPr>
              <a:t>280</a:t>
            </a:r>
          </a:p>
        </p:txBody>
      </p:sp>
      <p:grpSp>
        <p:nvGrpSpPr>
          <p:cNvPr id="64" name="Группа 63"/>
          <p:cNvGrpSpPr/>
          <p:nvPr/>
        </p:nvGrpSpPr>
        <p:grpSpPr>
          <a:xfrm>
            <a:off x="8287184" y="1601161"/>
            <a:ext cx="521298" cy="290208"/>
            <a:chOff x="8623704" y="2283097"/>
            <a:chExt cx="973089" cy="541720"/>
          </a:xfrm>
        </p:grpSpPr>
        <p:sp>
          <p:nvSpPr>
            <p:cNvPr id="65" name="TextBox 64"/>
            <p:cNvSpPr txBox="1"/>
            <p:nvPr/>
          </p:nvSpPr>
          <p:spPr>
            <a:xfrm>
              <a:off x="8704497" y="2283631"/>
              <a:ext cx="811505" cy="435673"/>
            </a:xfrm>
            <a:prstGeom prst="rect">
              <a:avLst/>
            </a:prstGeom>
            <a:noFill/>
          </p:spPr>
          <p:txBody>
            <a:bodyPr wrap="none" rtlCol="0">
              <a:spAutoFit/>
            </a:bodyPr>
            <a:lstStyle/>
            <a:p>
              <a:pPr algn="ctr">
                <a:lnSpc>
                  <a:spcPts val="1072"/>
                </a:lnSpc>
              </a:pPr>
              <a:r>
                <a:rPr lang="uz-Cyrl-UZ" sz="1286" b="1" dirty="0">
                  <a:solidFill>
                    <a:srgbClr val="C00000"/>
                  </a:solidFill>
                </a:rPr>
                <a:t>260</a:t>
              </a:r>
            </a:p>
          </p:txBody>
        </p:sp>
        <p:sp>
          <p:nvSpPr>
            <p:cNvPr id="66" name="TextBox 65"/>
            <p:cNvSpPr txBox="1"/>
            <p:nvPr/>
          </p:nvSpPr>
          <p:spPr>
            <a:xfrm>
              <a:off x="8623704" y="2283097"/>
              <a:ext cx="973089" cy="541720"/>
            </a:xfrm>
            <a:prstGeom prst="rect">
              <a:avLst/>
            </a:prstGeom>
            <a:noFill/>
          </p:spPr>
          <p:txBody>
            <a:bodyPr wrap="none" rtlCol="0">
              <a:spAutoFit/>
            </a:bodyPr>
            <a:lstStyle/>
            <a:p>
              <a:pPr algn="ctr"/>
              <a:endParaRPr lang="uz-Cyrl-UZ" sz="643" dirty="0">
                <a:solidFill>
                  <a:prstClr val="black"/>
                </a:solidFill>
              </a:endParaRPr>
            </a:p>
            <a:p>
              <a:pPr algn="ctr"/>
              <a:r>
                <a:rPr lang="uz-Cyrl-UZ" sz="643" dirty="0">
                  <a:solidFill>
                    <a:prstClr val="black"/>
                  </a:solidFill>
                </a:rPr>
                <a:t>млрд.сўм</a:t>
              </a:r>
              <a:endParaRPr lang="ru-RU" sz="750" dirty="0">
                <a:solidFill>
                  <a:prstClr val="black"/>
                </a:solidFill>
              </a:endParaRPr>
            </a:p>
          </p:txBody>
        </p:sp>
      </p:grpSp>
      <p:sp>
        <p:nvSpPr>
          <p:cNvPr id="26" name="Скругленный прямоугольник 25"/>
          <p:cNvSpPr/>
          <p:nvPr/>
        </p:nvSpPr>
        <p:spPr>
          <a:xfrm>
            <a:off x="3064084" y="847929"/>
            <a:ext cx="2853944" cy="141161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sz="965">
              <a:solidFill>
                <a:prstClr val="black"/>
              </a:solidFill>
            </a:endParaRPr>
          </a:p>
        </p:txBody>
      </p:sp>
      <p:sp>
        <p:nvSpPr>
          <p:cNvPr id="34" name="TextBox 33"/>
          <p:cNvSpPr txBox="1"/>
          <p:nvPr/>
        </p:nvSpPr>
        <p:spPr>
          <a:xfrm>
            <a:off x="3555193" y="1590318"/>
            <a:ext cx="2277953" cy="577081"/>
          </a:xfrm>
          <a:prstGeom prst="rect">
            <a:avLst/>
          </a:prstGeom>
          <a:noFill/>
        </p:spPr>
        <p:txBody>
          <a:bodyPr wrap="square" rtlCol="0">
            <a:spAutoFit/>
          </a:bodyPr>
          <a:lstStyle/>
          <a:p>
            <a:pPr algn="ctr"/>
            <a:r>
              <a:rPr lang="uz-Cyrl-UZ" sz="1050" dirty="0">
                <a:solidFill>
                  <a:prstClr val="black"/>
                </a:solidFill>
              </a:rPr>
              <a:t>Қурбон Ҳайити байрами арафасида эҳтиёжманд оилаларга </a:t>
            </a:r>
            <a:r>
              <a:rPr lang="uz-Cyrl-UZ" sz="1050" b="1" dirty="0">
                <a:solidFill>
                  <a:prstClr val="black"/>
                </a:solidFill>
              </a:rPr>
              <a:t>моддий </a:t>
            </a:r>
          </a:p>
          <a:p>
            <a:pPr algn="ctr"/>
            <a:r>
              <a:rPr lang="uz-Cyrl-UZ" sz="1050" b="1" dirty="0">
                <a:solidFill>
                  <a:prstClr val="black"/>
                </a:solidFill>
              </a:rPr>
              <a:t>ёрдам ажратилди</a:t>
            </a:r>
            <a:endParaRPr lang="ru-RU" sz="1050" b="1" dirty="0">
              <a:solidFill>
                <a:prstClr val="black"/>
              </a:solidFill>
            </a:endParaRPr>
          </a:p>
        </p:txBody>
      </p:sp>
      <p:sp>
        <p:nvSpPr>
          <p:cNvPr id="45" name="Стрелка вправо 44"/>
          <p:cNvSpPr/>
          <p:nvPr/>
        </p:nvSpPr>
        <p:spPr>
          <a:xfrm>
            <a:off x="4381521" y="901868"/>
            <a:ext cx="673553" cy="309708"/>
          </a:xfrm>
          <a:prstGeom prst="rightArrow">
            <a:avLst>
              <a:gd name="adj1" fmla="val 50000"/>
              <a:gd name="adj2" fmla="val 81143"/>
            </a:avLst>
          </a:prstGeom>
          <a:gradFill flip="none" rotWithShape="1">
            <a:gsLst>
              <a:gs pos="19000">
                <a:schemeClr val="accent2">
                  <a:lumMod val="60000"/>
                  <a:lumOff val="40000"/>
                  <a:alpha val="66000"/>
                </a:schemeClr>
              </a:gs>
              <a:gs pos="99000">
                <a:schemeClr val="accent2">
                  <a:lumMod val="40000"/>
                  <a:lumOff val="60000"/>
                  <a:alpha val="0"/>
                </a:scheme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65">
              <a:solidFill>
                <a:prstClr val="white"/>
              </a:solidFill>
            </a:endParaRPr>
          </a:p>
        </p:txBody>
      </p:sp>
      <p:sp>
        <p:nvSpPr>
          <p:cNvPr id="46" name="TextBox 45"/>
          <p:cNvSpPr txBox="1"/>
          <p:nvPr/>
        </p:nvSpPr>
        <p:spPr>
          <a:xfrm>
            <a:off x="3176691" y="924215"/>
            <a:ext cx="1200008" cy="290208"/>
          </a:xfrm>
          <a:prstGeom prst="rect">
            <a:avLst/>
          </a:prstGeom>
          <a:noFill/>
        </p:spPr>
        <p:txBody>
          <a:bodyPr wrap="none" rtlCol="0">
            <a:spAutoFit/>
          </a:bodyPr>
          <a:lstStyle/>
          <a:p>
            <a:r>
              <a:rPr lang="uz-Cyrl-UZ" sz="1286" b="1" dirty="0">
                <a:solidFill>
                  <a:srgbClr val="99CB38">
                    <a:lumMod val="75000"/>
                  </a:srgbClr>
                </a:solidFill>
              </a:rPr>
              <a:t>182 МИНГДАН</a:t>
            </a:r>
            <a:endParaRPr lang="ru-RU" sz="965" b="1" dirty="0">
              <a:solidFill>
                <a:srgbClr val="99CB38">
                  <a:lumMod val="75000"/>
                </a:srgbClr>
              </a:solidFill>
            </a:endParaRPr>
          </a:p>
        </p:txBody>
      </p:sp>
      <p:sp>
        <p:nvSpPr>
          <p:cNvPr id="48" name="TextBox 47"/>
          <p:cNvSpPr txBox="1"/>
          <p:nvPr/>
        </p:nvSpPr>
        <p:spPr>
          <a:xfrm>
            <a:off x="4949903" y="895024"/>
            <a:ext cx="840320" cy="477054"/>
          </a:xfrm>
          <a:prstGeom prst="rect">
            <a:avLst/>
          </a:prstGeom>
          <a:noFill/>
        </p:spPr>
        <p:txBody>
          <a:bodyPr wrap="square" rtlCol="0">
            <a:spAutoFit/>
          </a:bodyPr>
          <a:lstStyle/>
          <a:p>
            <a:pPr algn="ctr"/>
            <a:r>
              <a:rPr lang="uz-Cyrl-UZ" sz="1600" b="1" dirty="0">
                <a:solidFill>
                  <a:srgbClr val="C00000"/>
                </a:solidFill>
              </a:rPr>
              <a:t>154</a:t>
            </a:r>
          </a:p>
          <a:p>
            <a:pPr algn="ctr"/>
            <a:r>
              <a:rPr lang="uz-Cyrl-UZ" sz="900" dirty="0">
                <a:solidFill>
                  <a:prstClr val="black"/>
                </a:solidFill>
              </a:rPr>
              <a:t>млрд.сўм</a:t>
            </a:r>
            <a:endParaRPr lang="ru-RU" sz="900" dirty="0">
              <a:solidFill>
                <a:prstClr val="black"/>
              </a:solidFill>
            </a:endParaRPr>
          </a:p>
        </p:txBody>
      </p:sp>
      <p:pic>
        <p:nvPicPr>
          <p:cNvPr id="49" name="Рисунок 4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34241" y="1517234"/>
            <a:ext cx="320225" cy="597614"/>
          </a:xfrm>
          <a:prstGeom prst="rect">
            <a:avLst/>
          </a:prstGeom>
        </p:spPr>
      </p:pic>
      <p:sp>
        <p:nvSpPr>
          <p:cNvPr id="47" name="TextBox 46"/>
          <p:cNvSpPr txBox="1"/>
          <p:nvPr/>
        </p:nvSpPr>
        <p:spPr>
          <a:xfrm>
            <a:off x="3116703" y="1157092"/>
            <a:ext cx="1487588" cy="215444"/>
          </a:xfrm>
          <a:prstGeom prst="rect">
            <a:avLst/>
          </a:prstGeom>
          <a:noFill/>
        </p:spPr>
        <p:txBody>
          <a:bodyPr wrap="square" rtlCol="0">
            <a:spAutoFit/>
          </a:bodyPr>
          <a:lstStyle/>
          <a:p>
            <a:pPr algn="ctr"/>
            <a:r>
              <a:rPr lang="uz-Cyrl-UZ" sz="800" dirty="0">
                <a:solidFill>
                  <a:prstClr val="black"/>
                </a:solidFill>
              </a:rPr>
              <a:t>ортиқ эҳтиёжманд оилаларга</a:t>
            </a:r>
            <a:endParaRPr lang="ru-RU" sz="800" b="1" dirty="0">
              <a:solidFill>
                <a:prstClr val="black"/>
              </a:solidFill>
            </a:endParaRPr>
          </a:p>
        </p:txBody>
      </p:sp>
      <p:sp>
        <p:nvSpPr>
          <p:cNvPr id="93" name="Скругленный прямоугольник 92"/>
          <p:cNvSpPr/>
          <p:nvPr/>
        </p:nvSpPr>
        <p:spPr>
          <a:xfrm>
            <a:off x="3079797" y="2513774"/>
            <a:ext cx="2829337" cy="14215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sz="965">
              <a:solidFill>
                <a:prstClr val="black"/>
              </a:solidFill>
            </a:endParaRPr>
          </a:p>
        </p:txBody>
      </p:sp>
      <p:sp>
        <p:nvSpPr>
          <p:cNvPr id="94" name="TextBox 93"/>
          <p:cNvSpPr txBox="1"/>
          <p:nvPr/>
        </p:nvSpPr>
        <p:spPr>
          <a:xfrm>
            <a:off x="3707904" y="3125562"/>
            <a:ext cx="1804863" cy="738664"/>
          </a:xfrm>
          <a:prstGeom prst="rect">
            <a:avLst/>
          </a:prstGeom>
          <a:noFill/>
        </p:spPr>
        <p:txBody>
          <a:bodyPr wrap="square" rtlCol="0">
            <a:spAutoFit/>
          </a:bodyPr>
          <a:lstStyle/>
          <a:p>
            <a:pPr algn="ctr"/>
            <a:r>
              <a:rPr lang="uz-Cyrl-UZ" sz="1050" dirty="0" smtClean="0">
                <a:solidFill>
                  <a:prstClr val="black"/>
                </a:solidFill>
              </a:rPr>
              <a:t>фуқаронинг </a:t>
            </a:r>
            <a:r>
              <a:rPr lang="uz-Cyrl-UZ" sz="1050" dirty="0">
                <a:solidFill>
                  <a:prstClr val="black"/>
                </a:solidFill>
              </a:rPr>
              <a:t>расмий бандлиги </a:t>
            </a:r>
            <a:r>
              <a:rPr lang="uz-Cyrl-UZ" sz="1050" b="1" dirty="0">
                <a:solidFill>
                  <a:prstClr val="black"/>
                </a:solidFill>
              </a:rPr>
              <a:t>ўзини ўзи банд </a:t>
            </a:r>
            <a:r>
              <a:rPr lang="uz-Cyrl-UZ" sz="1050" dirty="0">
                <a:solidFill>
                  <a:prstClr val="black"/>
                </a:solidFill>
              </a:rPr>
              <a:t>қилиш тизими орқали таъминланди</a:t>
            </a:r>
            <a:endParaRPr lang="ru-RU" sz="1050" dirty="0">
              <a:solidFill>
                <a:prstClr val="black"/>
              </a:solidFill>
            </a:endParaRPr>
          </a:p>
        </p:txBody>
      </p:sp>
      <p:pic>
        <p:nvPicPr>
          <p:cNvPr id="103" name="Рисунок 10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07985" y="2670341"/>
            <a:ext cx="500945" cy="1063103"/>
          </a:xfrm>
          <a:prstGeom prst="rect">
            <a:avLst/>
          </a:prstGeom>
        </p:spPr>
      </p:pic>
      <p:sp>
        <p:nvSpPr>
          <p:cNvPr id="104" name="TextBox 103"/>
          <p:cNvSpPr txBox="1"/>
          <p:nvPr/>
        </p:nvSpPr>
        <p:spPr>
          <a:xfrm>
            <a:off x="3831483" y="2621908"/>
            <a:ext cx="1545616" cy="307777"/>
          </a:xfrm>
          <a:prstGeom prst="rect">
            <a:avLst/>
          </a:prstGeom>
          <a:noFill/>
        </p:spPr>
        <p:txBody>
          <a:bodyPr wrap="none" rtlCol="0">
            <a:spAutoFit/>
          </a:bodyPr>
          <a:lstStyle/>
          <a:p>
            <a:pPr algn="ctr"/>
            <a:r>
              <a:rPr lang="uz-Cyrl-UZ" sz="1400" b="1" dirty="0">
                <a:solidFill>
                  <a:srgbClr val="99CB38">
                    <a:lumMod val="75000"/>
                  </a:srgbClr>
                </a:solidFill>
              </a:rPr>
              <a:t>600 МИНГ НАФАР</a:t>
            </a:r>
            <a:endParaRPr lang="ru-RU" sz="800" dirty="0">
              <a:solidFill>
                <a:srgbClr val="99CB38">
                  <a:lumMod val="75000"/>
                </a:srgbClr>
              </a:solidFill>
            </a:endParaRPr>
          </a:p>
        </p:txBody>
      </p:sp>
      <p:sp>
        <p:nvSpPr>
          <p:cNvPr id="105" name="Скругленный прямоугольник 104"/>
          <p:cNvSpPr/>
          <p:nvPr/>
        </p:nvSpPr>
        <p:spPr>
          <a:xfrm>
            <a:off x="6282651" y="2506827"/>
            <a:ext cx="2636934" cy="142852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sz="965">
              <a:solidFill>
                <a:prstClr val="black"/>
              </a:solidFill>
            </a:endParaRPr>
          </a:p>
        </p:txBody>
      </p:sp>
      <p:sp>
        <p:nvSpPr>
          <p:cNvPr id="106" name="TextBox 105"/>
          <p:cNvSpPr txBox="1"/>
          <p:nvPr/>
        </p:nvSpPr>
        <p:spPr>
          <a:xfrm>
            <a:off x="6361844" y="3297358"/>
            <a:ext cx="2373782" cy="577081"/>
          </a:xfrm>
          <a:prstGeom prst="rect">
            <a:avLst/>
          </a:prstGeom>
          <a:noFill/>
        </p:spPr>
        <p:txBody>
          <a:bodyPr wrap="square" rtlCol="0">
            <a:spAutoFit/>
          </a:bodyPr>
          <a:lstStyle/>
          <a:p>
            <a:pPr algn="ctr"/>
            <a:r>
              <a:rPr lang="uz-Cyrl-UZ" sz="1050" dirty="0">
                <a:solidFill>
                  <a:prstClr val="black"/>
                </a:solidFill>
              </a:rPr>
              <a:t>2020 йилнинг сентябридан бошлаб пенция ва нафақаларнинг миқдори </a:t>
            </a:r>
            <a:r>
              <a:rPr lang="uz-Cyrl-UZ" sz="1050" dirty="0" smtClean="0">
                <a:solidFill>
                  <a:prstClr val="black"/>
                </a:solidFill>
              </a:rPr>
              <a:t/>
            </a:r>
            <a:br>
              <a:rPr lang="uz-Cyrl-UZ" sz="1050" dirty="0" smtClean="0">
                <a:solidFill>
                  <a:prstClr val="black"/>
                </a:solidFill>
              </a:rPr>
            </a:br>
            <a:r>
              <a:rPr lang="uz-Cyrl-UZ" sz="1050" b="1" dirty="0" smtClean="0">
                <a:solidFill>
                  <a:prstClr val="black"/>
                </a:solidFill>
              </a:rPr>
              <a:t>10 </a:t>
            </a:r>
            <a:r>
              <a:rPr lang="uz-Cyrl-UZ" sz="1050" b="1" dirty="0">
                <a:solidFill>
                  <a:prstClr val="black"/>
                </a:solidFill>
              </a:rPr>
              <a:t>фоизга оширилди</a:t>
            </a:r>
            <a:endParaRPr lang="ru-RU" sz="1050" b="1" dirty="0">
              <a:solidFill>
                <a:prstClr val="black"/>
              </a:solidFill>
            </a:endParaRPr>
          </a:p>
        </p:txBody>
      </p:sp>
      <p:pic>
        <p:nvPicPr>
          <p:cNvPr id="109" name="Рисунок 10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05949" y="2560506"/>
            <a:ext cx="520715" cy="598741"/>
          </a:xfrm>
          <a:prstGeom prst="rect">
            <a:avLst/>
          </a:prstGeom>
        </p:spPr>
      </p:pic>
      <p:sp>
        <p:nvSpPr>
          <p:cNvPr id="108" name="TextBox 107"/>
          <p:cNvSpPr txBox="1"/>
          <p:nvPr/>
        </p:nvSpPr>
        <p:spPr>
          <a:xfrm>
            <a:off x="6651334" y="2670131"/>
            <a:ext cx="800220" cy="422103"/>
          </a:xfrm>
          <a:prstGeom prst="rect">
            <a:avLst/>
          </a:prstGeom>
          <a:noFill/>
        </p:spPr>
        <p:txBody>
          <a:bodyPr wrap="none" rtlCol="0">
            <a:spAutoFit/>
          </a:bodyPr>
          <a:lstStyle/>
          <a:p>
            <a:pPr algn="ctr"/>
            <a:r>
              <a:rPr lang="uz-Cyrl-UZ" sz="2143" b="1" dirty="0">
                <a:solidFill>
                  <a:srgbClr val="44C1A3">
                    <a:lumMod val="75000"/>
                  </a:srgbClr>
                </a:solidFill>
              </a:rPr>
              <a:t>+10%</a:t>
            </a:r>
            <a:endParaRPr lang="ru-RU" sz="1286" dirty="0">
              <a:solidFill>
                <a:srgbClr val="44C1A3">
                  <a:lumMod val="75000"/>
                </a:srgbClr>
              </a:solidFill>
            </a:endParaRPr>
          </a:p>
        </p:txBody>
      </p:sp>
      <p:grpSp>
        <p:nvGrpSpPr>
          <p:cNvPr id="55" name="Группа 54"/>
          <p:cNvGrpSpPr/>
          <p:nvPr/>
        </p:nvGrpSpPr>
        <p:grpSpPr>
          <a:xfrm>
            <a:off x="407525" y="2497589"/>
            <a:ext cx="2372247" cy="1455462"/>
            <a:chOff x="-1506169" y="2796839"/>
            <a:chExt cx="4428193" cy="2716861"/>
          </a:xfrm>
        </p:grpSpPr>
        <p:sp>
          <p:nvSpPr>
            <p:cNvPr id="63" name="Скругленный прямоугольник 62"/>
            <p:cNvSpPr/>
            <p:nvPr/>
          </p:nvSpPr>
          <p:spPr>
            <a:xfrm>
              <a:off x="-1506169" y="2796839"/>
              <a:ext cx="4428193" cy="271686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sz="965">
                <a:solidFill>
                  <a:prstClr val="black"/>
                </a:solidFill>
              </a:endParaRPr>
            </a:p>
          </p:txBody>
        </p:sp>
        <p:sp>
          <p:nvSpPr>
            <p:cNvPr id="67" name="TextBox 66"/>
            <p:cNvSpPr txBox="1"/>
            <p:nvPr/>
          </p:nvSpPr>
          <p:spPr>
            <a:xfrm>
              <a:off x="-1369096" y="4159272"/>
              <a:ext cx="4103921" cy="1321387"/>
            </a:xfrm>
            <a:prstGeom prst="rect">
              <a:avLst/>
            </a:prstGeom>
            <a:noFill/>
          </p:spPr>
          <p:txBody>
            <a:bodyPr wrap="square" rtlCol="0">
              <a:spAutoFit/>
            </a:bodyPr>
            <a:lstStyle/>
            <a:p>
              <a:pPr algn="ctr"/>
              <a:r>
                <a:rPr lang="uz-Cyrl-UZ" sz="1000" b="1" dirty="0">
                  <a:solidFill>
                    <a:prstClr val="black"/>
                  </a:solidFill>
                </a:rPr>
                <a:t>“Саховат ва кўмак”</a:t>
              </a:r>
              <a:r>
                <a:rPr lang="uz-Cyrl-UZ" sz="1000" dirty="0">
                  <a:solidFill>
                    <a:prstClr val="black"/>
                  </a:solidFill>
                </a:rPr>
                <a:t> умумхалқ ҳаракати доирасида </a:t>
              </a:r>
              <a:r>
                <a:rPr lang="uz-Cyrl-UZ" sz="1000" b="1" dirty="0">
                  <a:solidFill>
                    <a:prstClr val="black"/>
                  </a:solidFill>
                </a:rPr>
                <a:t>800 мингдан </a:t>
              </a:r>
              <a:r>
                <a:rPr lang="uz-Cyrl-UZ" sz="1000" dirty="0">
                  <a:solidFill>
                    <a:prstClr val="black"/>
                  </a:solidFill>
                </a:rPr>
                <a:t>зиёд эҳтиёжманд оилаларга моддий</a:t>
              </a:r>
            </a:p>
            <a:p>
              <a:pPr algn="ctr"/>
              <a:r>
                <a:rPr lang="uz-Cyrl-UZ" sz="1000" dirty="0">
                  <a:solidFill>
                    <a:prstClr val="black"/>
                  </a:solidFill>
                </a:rPr>
                <a:t> ёрдам кўрсатилди</a:t>
              </a:r>
              <a:endParaRPr lang="ru-RU" sz="1000" b="1" dirty="0">
                <a:solidFill>
                  <a:prstClr val="black"/>
                </a:solidFill>
              </a:endParaRPr>
            </a:p>
          </p:txBody>
        </p:sp>
        <p:sp>
          <p:nvSpPr>
            <p:cNvPr id="70" name="TextBox 69"/>
            <p:cNvSpPr txBox="1"/>
            <p:nvPr/>
          </p:nvSpPr>
          <p:spPr>
            <a:xfrm>
              <a:off x="347414" y="2987133"/>
              <a:ext cx="1852336" cy="574517"/>
            </a:xfrm>
            <a:prstGeom prst="rect">
              <a:avLst/>
            </a:prstGeom>
            <a:noFill/>
          </p:spPr>
          <p:txBody>
            <a:bodyPr wrap="none" rtlCol="0">
              <a:spAutoFit/>
            </a:bodyPr>
            <a:lstStyle/>
            <a:p>
              <a:pPr algn="ctr"/>
              <a:r>
                <a:rPr lang="uz-Cyrl-UZ" sz="1400" b="1" dirty="0">
                  <a:solidFill>
                    <a:srgbClr val="C00000"/>
                  </a:solidFill>
                </a:rPr>
                <a:t>1,37 ТРЛН.</a:t>
              </a:r>
              <a:endParaRPr lang="ru-RU" sz="800" dirty="0">
                <a:solidFill>
                  <a:prstClr val="black"/>
                </a:solidFill>
              </a:endParaRPr>
            </a:p>
          </p:txBody>
        </p:sp>
        <p:sp>
          <p:nvSpPr>
            <p:cNvPr id="71" name="TextBox 70"/>
            <p:cNvSpPr txBox="1"/>
            <p:nvPr/>
          </p:nvSpPr>
          <p:spPr>
            <a:xfrm>
              <a:off x="180961" y="3473110"/>
              <a:ext cx="2164829" cy="459612"/>
            </a:xfrm>
            <a:prstGeom prst="rect">
              <a:avLst/>
            </a:prstGeom>
            <a:noFill/>
          </p:spPr>
          <p:txBody>
            <a:bodyPr wrap="square" rtlCol="0">
              <a:spAutoFit/>
            </a:bodyPr>
            <a:lstStyle/>
            <a:p>
              <a:pPr algn="ctr"/>
              <a:r>
                <a:rPr lang="uz-Cyrl-UZ" sz="1000" b="1" dirty="0">
                  <a:solidFill>
                    <a:prstClr val="black"/>
                  </a:solidFill>
                </a:rPr>
                <a:t>сўмлик ёрдам</a:t>
              </a:r>
              <a:endParaRPr lang="ru-RU" sz="1000" b="1" dirty="0">
                <a:solidFill>
                  <a:prstClr val="black"/>
                </a:solidFill>
              </a:endParaRPr>
            </a:p>
          </p:txBody>
        </p:sp>
        <p:pic>
          <p:nvPicPr>
            <p:cNvPr id="72" name="Рисунок 71"/>
            <p:cNvPicPr>
              <a:picLocks noChangeAspect="1"/>
            </p:cNvPicPr>
            <p:nvPr/>
          </p:nvPicPr>
          <p:blipFill rotWithShape="1">
            <a:blip r:embed="rId9" cstate="print">
              <a:extLst>
                <a:ext uri="{BEBA8EAE-BF5A-486C-A8C5-ECC9F3942E4B}">
                  <a14:imgProps xmlns:a14="http://schemas.microsoft.com/office/drawing/2010/main">
                    <a14:imgLayer r:embed="rId10">
                      <a14:imgEffect>
                        <a14:sharpenSoften amount="-25000"/>
                      </a14:imgEffect>
                    </a14:imgLayer>
                  </a14:imgProps>
                </a:ext>
                <a:ext uri="{28A0092B-C50C-407E-A947-70E740481C1C}">
                  <a14:useLocalDpi xmlns:a14="http://schemas.microsoft.com/office/drawing/2010/main" val="0"/>
                </a:ext>
              </a:extLst>
            </a:blip>
            <a:srcRect l="16114" t="6776" r="15967" b="9484"/>
            <a:stretch/>
          </p:blipFill>
          <p:spPr>
            <a:xfrm>
              <a:off x="-1369098" y="3026685"/>
              <a:ext cx="1550059" cy="1194459"/>
            </a:xfrm>
            <a:prstGeom prst="roundRect">
              <a:avLst>
                <a:gd name="adj" fmla="val 11553"/>
              </a:avLst>
            </a:prstGeom>
            <a:noFill/>
            <a:ln>
              <a:noFill/>
            </a:ln>
          </p:spPr>
        </p:pic>
      </p:grpSp>
      <p:sp>
        <p:nvSpPr>
          <p:cNvPr id="74" name="TextBox 73"/>
          <p:cNvSpPr txBox="1"/>
          <p:nvPr/>
        </p:nvSpPr>
        <p:spPr>
          <a:xfrm>
            <a:off x="1006922" y="4340024"/>
            <a:ext cx="1186543" cy="369332"/>
          </a:xfrm>
          <a:prstGeom prst="rect">
            <a:avLst/>
          </a:prstGeom>
          <a:noFill/>
        </p:spPr>
        <p:txBody>
          <a:bodyPr wrap="none" rtlCol="0">
            <a:spAutoFit/>
          </a:bodyPr>
          <a:lstStyle/>
          <a:p>
            <a:pPr algn="ctr"/>
            <a:r>
              <a:rPr lang="uz-Cyrl-UZ" b="1" dirty="0">
                <a:solidFill>
                  <a:srgbClr val="99CB38">
                    <a:lumMod val="75000"/>
                  </a:srgbClr>
                </a:solidFill>
              </a:rPr>
              <a:t>845 МИНГ</a:t>
            </a:r>
          </a:p>
        </p:txBody>
      </p:sp>
      <p:sp>
        <p:nvSpPr>
          <p:cNvPr id="75" name="TextBox 74"/>
          <p:cNvSpPr txBox="1"/>
          <p:nvPr/>
        </p:nvSpPr>
        <p:spPr>
          <a:xfrm>
            <a:off x="553284" y="4703818"/>
            <a:ext cx="1946367" cy="246221"/>
          </a:xfrm>
          <a:prstGeom prst="rect">
            <a:avLst/>
          </a:prstGeom>
          <a:noFill/>
        </p:spPr>
        <p:txBody>
          <a:bodyPr wrap="none" rtlCol="0">
            <a:spAutoFit/>
          </a:bodyPr>
          <a:lstStyle/>
          <a:p>
            <a:pPr algn="ctr"/>
            <a:r>
              <a:rPr lang="uz-Cyrl-UZ" sz="1000" b="1" dirty="0">
                <a:solidFill>
                  <a:prstClr val="black"/>
                </a:solidFill>
              </a:rPr>
              <a:t>нафардан ортиқ болалар жами</a:t>
            </a:r>
          </a:p>
        </p:txBody>
      </p:sp>
      <p:sp>
        <p:nvSpPr>
          <p:cNvPr id="76" name="TextBox 75"/>
          <p:cNvSpPr txBox="1"/>
          <p:nvPr/>
        </p:nvSpPr>
        <p:spPr>
          <a:xfrm>
            <a:off x="799216" y="4947827"/>
            <a:ext cx="1454502" cy="338554"/>
          </a:xfrm>
          <a:prstGeom prst="rect">
            <a:avLst/>
          </a:prstGeom>
          <a:noFill/>
        </p:spPr>
        <p:txBody>
          <a:bodyPr wrap="none" rtlCol="0">
            <a:spAutoFit/>
          </a:bodyPr>
          <a:lstStyle/>
          <a:p>
            <a:pPr algn="ctr"/>
            <a:r>
              <a:rPr lang="uz-Cyrl-UZ" sz="1600" b="1" dirty="0">
                <a:solidFill>
                  <a:srgbClr val="C00000"/>
                </a:solidFill>
              </a:rPr>
              <a:t>422 млрд. сўм</a:t>
            </a:r>
          </a:p>
        </p:txBody>
      </p:sp>
      <p:sp>
        <p:nvSpPr>
          <p:cNvPr id="3" name="Скругленный прямоугольник 2"/>
          <p:cNvSpPr/>
          <p:nvPr/>
        </p:nvSpPr>
        <p:spPr>
          <a:xfrm>
            <a:off x="2883515" y="4330373"/>
            <a:ext cx="4003550" cy="449429"/>
          </a:xfrm>
          <a:prstGeom prst="roundRect">
            <a:avLst>
              <a:gd name="adj" fmla="val 2655"/>
            </a:avLst>
          </a:prstGeom>
          <a:noFill/>
          <a:ln>
            <a:solidFill>
              <a:schemeClr val="accent5">
                <a:lumMod val="7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z-Cyrl-UZ" sz="1000" dirty="0">
                <a:solidFill>
                  <a:prstClr val="black"/>
                </a:solidFill>
              </a:rPr>
              <a:t>Ногирон ва боқувчисини йўқотганлик </a:t>
            </a:r>
            <a:r>
              <a:rPr lang="uz-Cyrl-UZ" sz="1000" b="1" dirty="0">
                <a:solidFill>
                  <a:prstClr val="black"/>
                </a:solidFill>
              </a:rPr>
              <a:t>пенсияси </a:t>
            </a:r>
            <a:r>
              <a:rPr lang="uz-Cyrl-UZ" sz="1000" dirty="0">
                <a:solidFill>
                  <a:prstClr val="black"/>
                </a:solidFill>
              </a:rPr>
              <a:t>ёки нафақасини олувчи оилаларнинг </a:t>
            </a:r>
            <a:r>
              <a:rPr lang="uz-Cyrl-UZ" sz="1000" b="1" dirty="0">
                <a:solidFill>
                  <a:prstClr val="black"/>
                </a:solidFill>
              </a:rPr>
              <a:t>16 ёшгача тўлмаган болаларига</a:t>
            </a:r>
            <a:r>
              <a:rPr lang="uz-Cyrl-UZ" sz="1000" dirty="0">
                <a:solidFill>
                  <a:prstClr val="black"/>
                </a:solidFill>
              </a:rPr>
              <a:t>;</a:t>
            </a:r>
            <a:endParaRPr lang="ru-RU" sz="1000" b="1" dirty="0">
              <a:solidFill>
                <a:prstClr val="black"/>
              </a:solidFill>
            </a:endParaRPr>
          </a:p>
        </p:txBody>
      </p:sp>
      <p:sp>
        <p:nvSpPr>
          <p:cNvPr id="77" name="Скругленный прямоугольник 76"/>
          <p:cNvSpPr/>
          <p:nvPr/>
        </p:nvSpPr>
        <p:spPr>
          <a:xfrm>
            <a:off x="2872367" y="4864529"/>
            <a:ext cx="4014698" cy="442899"/>
          </a:xfrm>
          <a:prstGeom prst="roundRect">
            <a:avLst/>
          </a:prstGeom>
          <a:noFill/>
          <a:ln>
            <a:solidFill>
              <a:schemeClr val="accent5">
                <a:lumMod val="7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z-Cyrl-UZ" sz="1050" b="1" dirty="0">
                <a:solidFill>
                  <a:prstClr val="black"/>
                </a:solidFill>
              </a:rPr>
              <a:t>“Темир дафтар”га </a:t>
            </a:r>
            <a:r>
              <a:rPr lang="uz-Cyrl-UZ" sz="1050" dirty="0">
                <a:solidFill>
                  <a:prstClr val="black"/>
                </a:solidFill>
              </a:rPr>
              <a:t>киритилган эҳтиёжманд оилаларнинг</a:t>
            </a:r>
            <a:br>
              <a:rPr lang="uz-Cyrl-UZ" sz="1050" dirty="0">
                <a:solidFill>
                  <a:prstClr val="black"/>
                </a:solidFill>
              </a:rPr>
            </a:br>
            <a:r>
              <a:rPr lang="uz-Cyrl-UZ" sz="1050" b="1" dirty="0">
                <a:solidFill>
                  <a:prstClr val="black"/>
                </a:solidFill>
              </a:rPr>
              <a:t>16 ёшга тўлмаган </a:t>
            </a:r>
            <a:r>
              <a:rPr lang="uz-Cyrl-UZ" sz="1050" dirty="0">
                <a:solidFill>
                  <a:prstClr val="black"/>
                </a:solidFill>
              </a:rPr>
              <a:t>болаларининг ҳар бирига</a:t>
            </a:r>
            <a:endParaRPr lang="ru-RU" sz="1050" b="1" dirty="0">
              <a:solidFill>
                <a:prstClr val="black"/>
              </a:solidFill>
            </a:endParaRPr>
          </a:p>
        </p:txBody>
      </p:sp>
      <p:sp>
        <p:nvSpPr>
          <p:cNvPr id="4" name="Нашивка 3"/>
          <p:cNvSpPr/>
          <p:nvPr/>
        </p:nvSpPr>
        <p:spPr>
          <a:xfrm>
            <a:off x="2227319" y="4468948"/>
            <a:ext cx="393109" cy="14255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65">
              <a:solidFill>
                <a:prstClr val="black"/>
              </a:solidFill>
            </a:endParaRPr>
          </a:p>
        </p:txBody>
      </p:sp>
      <p:sp>
        <p:nvSpPr>
          <p:cNvPr id="81" name="Нашивка 80"/>
          <p:cNvSpPr/>
          <p:nvPr/>
        </p:nvSpPr>
        <p:spPr>
          <a:xfrm>
            <a:off x="2192291" y="5088012"/>
            <a:ext cx="463166" cy="13395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65">
              <a:solidFill>
                <a:prstClr val="black"/>
              </a:solidFill>
            </a:endParaRPr>
          </a:p>
        </p:txBody>
      </p:sp>
      <p:sp>
        <p:nvSpPr>
          <p:cNvPr id="6" name="Правая фигурная скобка 5"/>
          <p:cNvSpPr/>
          <p:nvPr/>
        </p:nvSpPr>
        <p:spPr>
          <a:xfrm>
            <a:off x="6988082" y="4447415"/>
            <a:ext cx="124867" cy="674866"/>
          </a:xfrm>
          <a:prstGeom prst="rightBrace">
            <a:avLst>
              <a:gd name="adj1" fmla="val 135117"/>
              <a:gd name="adj2" fmla="val 5037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sz="965">
              <a:solidFill>
                <a:prstClr val="black"/>
              </a:solidFill>
            </a:endParaRPr>
          </a:p>
        </p:txBody>
      </p:sp>
      <p:sp>
        <p:nvSpPr>
          <p:cNvPr id="82" name="TextBox 81"/>
          <p:cNvSpPr txBox="1"/>
          <p:nvPr/>
        </p:nvSpPr>
        <p:spPr>
          <a:xfrm>
            <a:off x="7187201" y="4395309"/>
            <a:ext cx="1186543" cy="369332"/>
          </a:xfrm>
          <a:prstGeom prst="rect">
            <a:avLst/>
          </a:prstGeom>
          <a:noFill/>
        </p:spPr>
        <p:txBody>
          <a:bodyPr wrap="none" rtlCol="0">
            <a:spAutoFit/>
          </a:bodyPr>
          <a:lstStyle/>
          <a:p>
            <a:pPr algn="ctr"/>
            <a:r>
              <a:rPr lang="uz-Cyrl-UZ" b="1" dirty="0">
                <a:solidFill>
                  <a:srgbClr val="44C1A3">
                    <a:lumMod val="75000"/>
                  </a:srgbClr>
                </a:solidFill>
              </a:rPr>
              <a:t>500 МИНГ</a:t>
            </a:r>
          </a:p>
        </p:txBody>
      </p:sp>
      <p:sp>
        <p:nvSpPr>
          <p:cNvPr id="83" name="TextBox 82"/>
          <p:cNvSpPr txBox="1"/>
          <p:nvPr/>
        </p:nvSpPr>
        <p:spPr>
          <a:xfrm>
            <a:off x="7119493" y="4673131"/>
            <a:ext cx="1607171" cy="507831"/>
          </a:xfrm>
          <a:prstGeom prst="rect">
            <a:avLst/>
          </a:prstGeom>
          <a:noFill/>
        </p:spPr>
        <p:txBody>
          <a:bodyPr wrap="square" rtlCol="0">
            <a:spAutoFit/>
          </a:bodyPr>
          <a:lstStyle/>
          <a:p>
            <a:r>
              <a:rPr lang="uz-Cyrl-UZ" sz="900" b="1" dirty="0">
                <a:solidFill>
                  <a:prstClr val="black"/>
                </a:solidFill>
              </a:rPr>
              <a:t>сўмдан бир марталик ёрдам пуллари тўлаб берилди.</a:t>
            </a:r>
          </a:p>
        </p:txBody>
      </p:sp>
      <p:sp>
        <p:nvSpPr>
          <p:cNvPr id="85" name="Скругленный прямоугольник 84"/>
          <p:cNvSpPr/>
          <p:nvPr/>
        </p:nvSpPr>
        <p:spPr>
          <a:xfrm>
            <a:off x="1075214" y="5406170"/>
            <a:ext cx="7238105" cy="456536"/>
          </a:xfrm>
          <a:prstGeom prst="roundRect">
            <a:avLst/>
          </a:prstGeom>
          <a:noFill/>
          <a:ln>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sz="857" b="1" dirty="0">
              <a:solidFill>
                <a:prstClr val="black"/>
              </a:solidFill>
            </a:endParaRPr>
          </a:p>
        </p:txBody>
      </p:sp>
      <p:pic>
        <p:nvPicPr>
          <p:cNvPr id="8" name="Рисунок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4315" y="5434028"/>
            <a:ext cx="432401" cy="400819"/>
          </a:xfrm>
          <a:prstGeom prst="rect">
            <a:avLst/>
          </a:prstGeom>
        </p:spPr>
      </p:pic>
      <p:sp>
        <p:nvSpPr>
          <p:cNvPr id="86" name="TextBox 85"/>
          <p:cNvSpPr txBox="1"/>
          <p:nvPr/>
        </p:nvSpPr>
        <p:spPr>
          <a:xfrm>
            <a:off x="2090244" y="5560718"/>
            <a:ext cx="3558988" cy="253916"/>
          </a:xfrm>
          <a:prstGeom prst="rect">
            <a:avLst/>
          </a:prstGeom>
          <a:noFill/>
        </p:spPr>
        <p:txBody>
          <a:bodyPr wrap="none" rtlCol="0">
            <a:spAutoFit/>
          </a:bodyPr>
          <a:lstStyle/>
          <a:p>
            <a:pPr algn="ctr"/>
            <a:r>
              <a:rPr lang="uz-Cyrl-UZ" sz="1050" dirty="0">
                <a:solidFill>
                  <a:prstClr val="black"/>
                </a:solidFill>
              </a:rPr>
              <a:t>Ижтимоий нафақа олувчилар сони </a:t>
            </a:r>
            <a:r>
              <a:rPr lang="uz-Cyrl-UZ" sz="1050" b="1" dirty="0">
                <a:solidFill>
                  <a:prstClr val="black"/>
                </a:solidFill>
              </a:rPr>
              <a:t>2 баробарга оширилиб</a:t>
            </a:r>
            <a:endParaRPr lang="uz-Cyrl-UZ" sz="1050" dirty="0">
              <a:solidFill>
                <a:prstClr val="black"/>
              </a:solidFill>
            </a:endParaRPr>
          </a:p>
        </p:txBody>
      </p:sp>
      <p:sp>
        <p:nvSpPr>
          <p:cNvPr id="87" name="TextBox 86"/>
          <p:cNvSpPr txBox="1"/>
          <p:nvPr/>
        </p:nvSpPr>
        <p:spPr>
          <a:xfrm>
            <a:off x="5370063" y="5514432"/>
            <a:ext cx="2009133" cy="338554"/>
          </a:xfrm>
          <a:prstGeom prst="rect">
            <a:avLst/>
          </a:prstGeom>
          <a:noFill/>
        </p:spPr>
        <p:txBody>
          <a:bodyPr wrap="square" rtlCol="0">
            <a:spAutoFit/>
          </a:bodyPr>
          <a:lstStyle/>
          <a:p>
            <a:pPr algn="ctr"/>
            <a:r>
              <a:rPr lang="uz-Cyrl-UZ" sz="1600" b="1" dirty="0">
                <a:solidFill>
                  <a:srgbClr val="44C1A3">
                    <a:lumMod val="75000"/>
                  </a:srgbClr>
                </a:solidFill>
              </a:rPr>
              <a:t>1,2 млн. нафарга</a:t>
            </a:r>
          </a:p>
        </p:txBody>
      </p:sp>
      <p:sp>
        <p:nvSpPr>
          <p:cNvPr id="68" name="TextBox 67"/>
          <p:cNvSpPr txBox="1"/>
          <p:nvPr/>
        </p:nvSpPr>
        <p:spPr>
          <a:xfrm>
            <a:off x="6939741" y="5560718"/>
            <a:ext cx="1281768" cy="253916"/>
          </a:xfrm>
          <a:prstGeom prst="rect">
            <a:avLst/>
          </a:prstGeom>
          <a:noFill/>
        </p:spPr>
        <p:txBody>
          <a:bodyPr wrap="square" rtlCol="0">
            <a:spAutoFit/>
          </a:bodyPr>
          <a:lstStyle/>
          <a:p>
            <a:pPr algn="ctr"/>
            <a:r>
              <a:rPr lang="uz-Cyrl-UZ" sz="1050" dirty="0">
                <a:solidFill>
                  <a:prstClr val="black"/>
                </a:solidFill>
              </a:rPr>
              <a:t>етказилди</a:t>
            </a:r>
            <a:endParaRPr lang="ru-RU" sz="1050" dirty="0">
              <a:solidFill>
                <a:prstClr val="black"/>
              </a:solidFill>
            </a:endParaRPr>
          </a:p>
        </p:txBody>
      </p:sp>
    </p:spTree>
    <p:extLst>
      <p:ext uri="{BB962C8B-B14F-4D97-AF65-F5344CB8AC3E}">
        <p14:creationId xmlns:p14="http://schemas.microsoft.com/office/powerpoint/2010/main" val="3446185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1340768"/>
            <a:ext cx="6661248" cy="1280890"/>
          </a:xfrm>
        </p:spPr>
        <p:txBody>
          <a:bodyPr/>
          <a:lstStyle/>
          <a:p>
            <a:r>
              <a:rPr lang="uz-Cyrl-UZ" b="1" dirty="0">
                <a:latin typeface="Cambria" panose="02040503050406030204" pitchFamily="18" charset="0"/>
                <a:ea typeface="Cambria" panose="02040503050406030204" pitchFamily="18" charset="0"/>
              </a:rPr>
              <a:t>Эътиборингиз учун </a:t>
            </a:r>
            <a:r>
              <a:rPr lang="uz-Cyrl-UZ" b="1" dirty="0" smtClean="0">
                <a:latin typeface="Cambria" panose="02040503050406030204" pitchFamily="18" charset="0"/>
                <a:ea typeface="Cambria" panose="02040503050406030204" pitchFamily="18" charset="0"/>
              </a:rPr>
              <a:t>раҳмат!!</a:t>
            </a:r>
            <a:endParaRPr lang="ru-RU"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368884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188640"/>
            <a:ext cx="7453335" cy="864096"/>
          </a:xfrm>
          <a:ln>
            <a:solidFill>
              <a:schemeClr val="accent1"/>
            </a:solidFill>
          </a:ln>
        </p:spPr>
        <p:txBody>
          <a:bodyPr>
            <a:normAutofit/>
          </a:bodyPr>
          <a:lstStyle/>
          <a:p>
            <a:pPr algn="ctr"/>
            <a:r>
              <a:rPr lang="uz-Cyrl-UZ" sz="2400" b="1" dirty="0" smtClean="0">
                <a:latin typeface="Cambria" panose="02040503050406030204" pitchFamily="18" charset="0"/>
                <a:ea typeface="Cambria" panose="02040503050406030204" pitchFamily="18" charset="0"/>
              </a:rPr>
              <a:t>Ўзбекистон ички бозорида турли маҳсулотлар истеъмолидаги ўзгаришлар</a:t>
            </a:r>
            <a:endParaRPr lang="ru-RU" sz="2400" b="1" dirty="0">
              <a:latin typeface="Cambria" panose="02040503050406030204" pitchFamily="18" charset="0"/>
              <a:ea typeface="Cambria" panose="02040503050406030204" pitchFamily="18"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val="41674225"/>
              </p:ext>
            </p:extLst>
          </p:nvPr>
        </p:nvGraphicFramePr>
        <p:xfrm>
          <a:off x="1115617" y="1484784"/>
          <a:ext cx="7848873" cy="4392490"/>
        </p:xfrm>
        <a:graphic>
          <a:graphicData uri="http://schemas.openxmlformats.org/drawingml/2006/table">
            <a:tbl>
              <a:tblPr firstRow="1" firstCol="1">
                <a:tableStyleId>{5C22544A-7EE6-4342-B048-85BDC9FD1C3A}</a:tableStyleId>
              </a:tblPr>
              <a:tblGrid>
                <a:gridCol w="428120"/>
                <a:gridCol w="2996842"/>
                <a:gridCol w="1070301"/>
                <a:gridCol w="1070301"/>
                <a:gridCol w="1141654"/>
                <a:gridCol w="1141655"/>
              </a:tblGrid>
              <a:tr h="764021">
                <a:tc>
                  <a:txBody>
                    <a:bodyPr/>
                    <a:lstStyle/>
                    <a:p>
                      <a:pPr algn="ctr" fontAlgn="ctr"/>
                      <a:r>
                        <a:rPr lang="uz-Cyrl-UZ" sz="2100" u="none" strike="noStrike" dirty="0" smtClean="0">
                          <a:solidFill>
                            <a:schemeClr val="tx1"/>
                          </a:solidFill>
                          <a:effectLst/>
                        </a:rPr>
                        <a:t>№</a:t>
                      </a:r>
                      <a:endParaRPr lang="ru-RU" sz="2100" b="0" i="0" u="none" strike="noStrike" dirty="0">
                        <a:solidFill>
                          <a:schemeClr val="tx1"/>
                        </a:solidFill>
                        <a:effectLst/>
                        <a:latin typeface="Calibri" panose="020F0502020204030204" pitchFamily="34" charset="0"/>
                      </a:endParaRPr>
                    </a:p>
                  </a:txBody>
                  <a:tcPr marL="9021" marR="9021" marT="9021" marB="0" anchor="ctr">
                    <a:solidFill>
                      <a:schemeClr val="accent1">
                        <a:lumMod val="40000"/>
                        <a:lumOff val="60000"/>
                      </a:schemeClr>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ru-RU" sz="2100" u="none" strike="noStrike" dirty="0" smtClean="0">
                          <a:solidFill>
                            <a:schemeClr val="tx1"/>
                          </a:solidFill>
                          <a:effectLst/>
                        </a:rPr>
                        <a:t>Кўрсаткичлар</a:t>
                      </a:r>
                      <a:endParaRPr lang="ru-RU" sz="2100" b="0" i="0" u="none" strike="noStrike" dirty="0">
                        <a:solidFill>
                          <a:schemeClr val="tx1"/>
                        </a:solidFill>
                        <a:effectLst/>
                        <a:latin typeface="Calibri" panose="020F0502020204030204" pitchFamily="34" charset="0"/>
                      </a:endParaRPr>
                    </a:p>
                  </a:txBody>
                  <a:tcPr marL="9021" marR="9021" marT="9021" marB="0" anchor="ctr">
                    <a:solidFill>
                      <a:schemeClr val="accent1">
                        <a:lumMod val="40000"/>
                        <a:lumOff val="60000"/>
                      </a:schemeClr>
                    </a:solidFill>
                  </a:tcPr>
                </a:tc>
                <a:tc>
                  <a:txBody>
                    <a:bodyPr/>
                    <a:lstStyle/>
                    <a:p>
                      <a:pPr algn="ctr" fontAlgn="ctr"/>
                      <a:r>
                        <a:rPr lang="ru-RU" sz="2100" u="none" strike="noStrike" dirty="0">
                          <a:solidFill>
                            <a:schemeClr val="tx1"/>
                          </a:solidFill>
                          <a:effectLst/>
                        </a:rPr>
                        <a:t>2017</a:t>
                      </a:r>
                      <a:endParaRPr lang="ru-RU" sz="2100" b="0" i="0" u="none" strike="noStrike" dirty="0">
                        <a:solidFill>
                          <a:schemeClr val="tx1"/>
                        </a:solidFill>
                        <a:effectLst/>
                        <a:latin typeface="Calibri" panose="020F0502020204030204" pitchFamily="34" charset="0"/>
                      </a:endParaRPr>
                    </a:p>
                  </a:txBody>
                  <a:tcPr marL="9021" marR="9021" marT="9021" marB="0" anchor="ctr">
                    <a:solidFill>
                      <a:schemeClr val="accent1">
                        <a:lumMod val="40000"/>
                        <a:lumOff val="60000"/>
                      </a:schemeClr>
                    </a:solidFill>
                  </a:tcPr>
                </a:tc>
                <a:tc>
                  <a:txBody>
                    <a:bodyPr/>
                    <a:lstStyle/>
                    <a:p>
                      <a:pPr algn="ctr" fontAlgn="ctr"/>
                      <a:r>
                        <a:rPr lang="ru-RU" sz="2100" u="none" strike="noStrike" dirty="0">
                          <a:solidFill>
                            <a:schemeClr val="tx1"/>
                          </a:solidFill>
                          <a:effectLst/>
                        </a:rPr>
                        <a:t>2018</a:t>
                      </a:r>
                      <a:endParaRPr lang="ru-RU" sz="2100" b="0" i="0" u="none" strike="noStrike" dirty="0">
                        <a:solidFill>
                          <a:schemeClr val="tx1"/>
                        </a:solidFill>
                        <a:effectLst/>
                        <a:latin typeface="Calibri" panose="020F0502020204030204" pitchFamily="34" charset="0"/>
                      </a:endParaRPr>
                    </a:p>
                  </a:txBody>
                  <a:tcPr marL="9021" marR="9021" marT="9021" marB="0" anchor="ctr">
                    <a:solidFill>
                      <a:schemeClr val="accent1">
                        <a:lumMod val="40000"/>
                        <a:lumOff val="60000"/>
                      </a:schemeClr>
                    </a:solidFill>
                  </a:tcPr>
                </a:tc>
                <a:tc>
                  <a:txBody>
                    <a:bodyPr/>
                    <a:lstStyle/>
                    <a:p>
                      <a:pPr algn="ctr" fontAlgn="ctr"/>
                      <a:r>
                        <a:rPr lang="ru-RU" sz="2100" u="none" strike="noStrike" dirty="0">
                          <a:solidFill>
                            <a:schemeClr val="tx1"/>
                          </a:solidFill>
                          <a:effectLst/>
                        </a:rPr>
                        <a:t>2019</a:t>
                      </a:r>
                      <a:endParaRPr lang="ru-RU" sz="2100" b="0" i="0" u="none" strike="noStrike" dirty="0">
                        <a:solidFill>
                          <a:schemeClr val="tx1"/>
                        </a:solidFill>
                        <a:effectLst/>
                        <a:latin typeface="Calibri" panose="020F0502020204030204" pitchFamily="34" charset="0"/>
                      </a:endParaRPr>
                    </a:p>
                  </a:txBody>
                  <a:tcPr marL="9021" marR="9021" marT="9021" marB="0" anchor="ctr">
                    <a:solidFill>
                      <a:schemeClr val="accent1">
                        <a:lumMod val="40000"/>
                        <a:lumOff val="60000"/>
                      </a:schemeClr>
                    </a:solidFill>
                  </a:tcPr>
                </a:tc>
                <a:tc>
                  <a:txBody>
                    <a:bodyPr/>
                    <a:lstStyle/>
                    <a:p>
                      <a:pPr algn="ctr" fontAlgn="ctr"/>
                      <a:r>
                        <a:rPr lang="ru-RU" sz="2100" u="none" strike="noStrike" dirty="0">
                          <a:solidFill>
                            <a:schemeClr val="tx1"/>
                          </a:solidFill>
                          <a:effectLst/>
                        </a:rPr>
                        <a:t>2020</a:t>
                      </a:r>
                      <a:endParaRPr lang="ru-RU" sz="2100" b="0" i="0" u="none" strike="noStrike" dirty="0">
                        <a:solidFill>
                          <a:schemeClr val="tx1"/>
                        </a:solidFill>
                        <a:effectLst/>
                        <a:latin typeface="Calibri" panose="020F0502020204030204" pitchFamily="34" charset="0"/>
                      </a:endParaRPr>
                    </a:p>
                  </a:txBody>
                  <a:tcPr marL="9021" marR="9021" marT="9021" marB="0" anchor="ctr">
                    <a:solidFill>
                      <a:schemeClr val="accent1">
                        <a:lumMod val="40000"/>
                        <a:lumOff val="60000"/>
                      </a:schemeClr>
                    </a:solidFill>
                  </a:tcPr>
                </a:tc>
              </a:tr>
              <a:tr h="454643">
                <a:tc>
                  <a:txBody>
                    <a:bodyPr/>
                    <a:lstStyle/>
                    <a:p>
                      <a:pPr algn="ctr" fontAlgn="ctr"/>
                      <a:r>
                        <a:rPr lang="uz-Cyrl-UZ" sz="2100" u="none" strike="noStrike" dirty="0" smtClean="0">
                          <a:solidFill>
                            <a:schemeClr val="tx1"/>
                          </a:solidFill>
                          <a:effectLst/>
                        </a:rPr>
                        <a:t>1.</a:t>
                      </a:r>
                      <a:endParaRPr lang="ru-RU" sz="2100" b="0" i="0" u="none" strike="noStrike" dirty="0">
                        <a:solidFill>
                          <a:schemeClr val="tx1"/>
                        </a:solidFill>
                        <a:effectLst/>
                        <a:latin typeface="Calibri" panose="020F0502020204030204" pitchFamily="34" charset="0"/>
                      </a:endParaRPr>
                    </a:p>
                  </a:txBody>
                  <a:tcPr marL="9021" marR="9021" marT="9021" marB="0" anchor="ctr">
                    <a:solidFill>
                      <a:schemeClr val="accent1">
                        <a:lumMod val="40000"/>
                        <a:lumOff val="60000"/>
                      </a:schemeClr>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ru-RU" sz="1600" b="1" u="none" strike="noStrike" cap="none" spc="0" dirty="0" smtClean="0">
                          <a:ln w="0"/>
                          <a:solidFill>
                            <a:schemeClr val="tx1"/>
                          </a:solidFill>
                          <a:effectLst>
                            <a:outerShdw blurRad="38100" dist="19050" dir="2700000" algn="tl" rotWithShape="0">
                              <a:schemeClr val="dk1">
                                <a:alpha val="40000"/>
                              </a:schemeClr>
                            </a:outerShdw>
                          </a:effectLst>
                        </a:rPr>
                        <a:t>Аҳоли </a:t>
                      </a:r>
                      <a:r>
                        <a:rPr lang="ru-RU" sz="1600" b="1" u="none" strike="noStrike" cap="none" spc="0" dirty="0" err="1" smtClean="0">
                          <a:ln w="0"/>
                          <a:solidFill>
                            <a:schemeClr val="tx1"/>
                          </a:solidFill>
                          <a:effectLst>
                            <a:outerShdw blurRad="38100" dist="19050" dir="2700000" algn="tl" rotWithShape="0">
                              <a:schemeClr val="dk1">
                                <a:alpha val="40000"/>
                              </a:schemeClr>
                            </a:outerShdw>
                          </a:effectLst>
                        </a:rPr>
                        <a:t>ўсиш</a:t>
                      </a:r>
                      <a:r>
                        <a:rPr lang="ru-RU" sz="1600" b="1" u="none" strike="noStrike" cap="none" spc="0" dirty="0" smtClean="0">
                          <a:ln w="0"/>
                          <a:solidFill>
                            <a:schemeClr val="tx1"/>
                          </a:solidFill>
                          <a:effectLst>
                            <a:outerShdw blurRad="38100" dist="19050" dir="2700000" algn="tl" rotWithShape="0">
                              <a:schemeClr val="dk1">
                                <a:alpha val="40000"/>
                              </a:schemeClr>
                            </a:outerShdw>
                          </a:effectLst>
                        </a:rPr>
                        <a:t> </a:t>
                      </a:r>
                      <a:r>
                        <a:rPr lang="ru-RU" sz="1600" b="1" u="none" strike="noStrike" cap="none" spc="0" dirty="0" err="1" smtClean="0">
                          <a:ln w="0"/>
                          <a:solidFill>
                            <a:schemeClr val="tx1"/>
                          </a:solidFill>
                          <a:effectLst>
                            <a:outerShdw blurRad="38100" dist="19050" dir="2700000" algn="tl" rotWithShape="0">
                              <a:schemeClr val="dk1">
                                <a:alpha val="40000"/>
                              </a:schemeClr>
                            </a:outerShdw>
                          </a:effectLst>
                        </a:rPr>
                        <a:t>суръати</a:t>
                      </a:r>
                      <a:endParaRPr lang="ru-RU" sz="1600" b="1" i="0" u="none" strike="noStrike" cap="none" spc="0" dirty="0">
                        <a:ln w="0"/>
                        <a:solidFill>
                          <a:schemeClr val="tx1"/>
                        </a:solidFill>
                        <a:effectLst>
                          <a:outerShdw blurRad="38100" dist="19050" dir="2700000" algn="tl" rotWithShape="0">
                            <a:schemeClr val="dk1">
                              <a:alpha val="40000"/>
                            </a:schemeClr>
                          </a:outerShdw>
                        </a:effectLst>
                        <a:latin typeface="Century" panose="02040604050505020304" pitchFamily="18" charset="0"/>
                      </a:endParaRPr>
                    </a:p>
                  </a:txBody>
                  <a:tcPr marL="9021" marR="9021" marT="9021" marB="0" anchor="ctr">
                    <a:solidFill>
                      <a:schemeClr val="bg2">
                        <a:lumMod val="75000"/>
                      </a:schemeClr>
                    </a:solidFill>
                  </a:tcPr>
                </a:tc>
                <a:tc>
                  <a:txBody>
                    <a:bodyPr/>
                    <a:lstStyle/>
                    <a:p>
                      <a:pPr algn="ctr" fontAlgn="ctr"/>
                      <a:r>
                        <a:rPr lang="ru-RU" sz="1800" u="none" strike="noStrike" dirty="0">
                          <a:effectLst/>
                        </a:rPr>
                        <a:t>101,7</a:t>
                      </a:r>
                      <a:endParaRPr lang="ru-RU" sz="1800" b="0" i="0" u="none" strike="noStrike" dirty="0">
                        <a:solidFill>
                          <a:srgbClr val="000000"/>
                        </a:solidFill>
                        <a:effectLst/>
                        <a:latin typeface="Century" panose="02040604050505020304" pitchFamily="18" charset="0"/>
                      </a:endParaRPr>
                    </a:p>
                  </a:txBody>
                  <a:tcPr marL="9021" marR="9021" marT="9021" marB="0" anchor="ctr">
                    <a:solidFill>
                      <a:schemeClr val="bg2">
                        <a:lumMod val="75000"/>
                      </a:schemeClr>
                    </a:solidFill>
                  </a:tcPr>
                </a:tc>
                <a:tc>
                  <a:txBody>
                    <a:bodyPr/>
                    <a:lstStyle/>
                    <a:p>
                      <a:pPr algn="ctr" fontAlgn="ctr"/>
                      <a:r>
                        <a:rPr lang="ru-RU" sz="1800" u="none" strike="noStrike" dirty="0">
                          <a:effectLst/>
                        </a:rPr>
                        <a:t>101,7</a:t>
                      </a:r>
                      <a:endParaRPr lang="ru-RU" sz="1800" b="0" i="0" u="none" strike="noStrike" dirty="0">
                        <a:solidFill>
                          <a:srgbClr val="000000"/>
                        </a:solidFill>
                        <a:effectLst/>
                        <a:latin typeface="Century" panose="02040604050505020304" pitchFamily="18" charset="0"/>
                      </a:endParaRPr>
                    </a:p>
                  </a:txBody>
                  <a:tcPr marL="9021" marR="9021" marT="9021" marB="0" anchor="ctr">
                    <a:solidFill>
                      <a:schemeClr val="bg2">
                        <a:lumMod val="75000"/>
                      </a:schemeClr>
                    </a:solidFill>
                  </a:tcPr>
                </a:tc>
                <a:tc>
                  <a:txBody>
                    <a:bodyPr/>
                    <a:lstStyle/>
                    <a:p>
                      <a:pPr algn="ctr" fontAlgn="ctr"/>
                      <a:r>
                        <a:rPr lang="ru-RU" sz="1800" u="none" strike="noStrike" dirty="0">
                          <a:effectLst/>
                        </a:rPr>
                        <a:t>101,8</a:t>
                      </a:r>
                      <a:endParaRPr lang="ru-RU" sz="1800" b="0" i="0" u="none" strike="noStrike" dirty="0">
                        <a:solidFill>
                          <a:srgbClr val="000000"/>
                        </a:solidFill>
                        <a:effectLst/>
                        <a:latin typeface="Century" panose="02040604050505020304" pitchFamily="18" charset="0"/>
                      </a:endParaRPr>
                    </a:p>
                  </a:txBody>
                  <a:tcPr marL="9021" marR="9021" marT="9021" marB="0" anchor="ctr">
                    <a:solidFill>
                      <a:schemeClr val="bg2">
                        <a:lumMod val="75000"/>
                      </a:schemeClr>
                    </a:solidFill>
                  </a:tcPr>
                </a:tc>
                <a:tc>
                  <a:txBody>
                    <a:bodyPr/>
                    <a:lstStyle/>
                    <a:p>
                      <a:pPr algn="ctr" fontAlgn="ctr"/>
                      <a:r>
                        <a:rPr lang="ru-RU" sz="1800" u="none" strike="noStrike" dirty="0">
                          <a:effectLst/>
                        </a:rPr>
                        <a:t>101,9</a:t>
                      </a:r>
                      <a:endParaRPr lang="ru-RU" sz="1800" b="0" i="0" u="none" strike="noStrike" dirty="0">
                        <a:solidFill>
                          <a:srgbClr val="000000"/>
                        </a:solidFill>
                        <a:effectLst/>
                        <a:latin typeface="Century" panose="02040604050505020304" pitchFamily="18" charset="0"/>
                      </a:endParaRPr>
                    </a:p>
                  </a:txBody>
                  <a:tcPr marL="9021" marR="9021" marT="9021" marB="0" anchor="ctr">
                    <a:solidFill>
                      <a:schemeClr val="bg2">
                        <a:lumMod val="75000"/>
                      </a:schemeClr>
                    </a:solidFill>
                  </a:tcPr>
                </a:tc>
              </a:tr>
              <a:tr h="445968">
                <a:tc>
                  <a:txBody>
                    <a:bodyPr/>
                    <a:lstStyle/>
                    <a:p>
                      <a:pPr algn="ctr"/>
                      <a:r>
                        <a:rPr lang="uz-Cyrl-UZ" dirty="0" smtClean="0">
                          <a:solidFill>
                            <a:schemeClr val="tx1"/>
                          </a:solidFill>
                        </a:rPr>
                        <a:t>2.</a:t>
                      </a:r>
                      <a:endParaRPr lang="ru-RU" dirty="0">
                        <a:solidFill>
                          <a:schemeClr val="tx1"/>
                        </a:solidFill>
                      </a:endParaRPr>
                    </a:p>
                  </a:txBody>
                  <a:tcPr marL="9021" marR="9021" marT="9021" marB="0" anchor="ctr">
                    <a:solidFill>
                      <a:schemeClr val="accent1">
                        <a:lumMod val="40000"/>
                        <a:lumOff val="60000"/>
                      </a:schemeClr>
                    </a:solidFill>
                  </a:tcPr>
                </a:tc>
                <a:tc>
                  <a:txBody>
                    <a:bodyPr/>
                    <a:lstStyle/>
                    <a:p>
                      <a:pPr algn="l" fontAlgn="ctr"/>
                      <a:r>
                        <a:rPr lang="ru-RU" sz="1600" b="1" u="none" strike="noStrike" cap="none" spc="0" dirty="0" err="1">
                          <a:ln w="0"/>
                          <a:solidFill>
                            <a:schemeClr val="tx1"/>
                          </a:solidFill>
                          <a:effectLst>
                            <a:outerShdw blurRad="38100" dist="19050" dir="2700000" algn="tl" rotWithShape="0">
                              <a:schemeClr val="dk1">
                                <a:alpha val="40000"/>
                              </a:schemeClr>
                            </a:outerShdw>
                          </a:effectLst>
                        </a:rPr>
                        <a:t>Буғдой</a:t>
                      </a:r>
                      <a:r>
                        <a:rPr lang="ru-RU" sz="1600" b="1" u="none" strike="noStrike" cap="none" spc="0" dirty="0">
                          <a:ln w="0"/>
                          <a:solidFill>
                            <a:schemeClr val="tx1"/>
                          </a:solidFill>
                          <a:effectLst>
                            <a:outerShdw blurRad="38100" dist="19050" dir="2700000" algn="tl" rotWithShape="0">
                              <a:schemeClr val="dk1">
                                <a:alpha val="40000"/>
                              </a:schemeClr>
                            </a:outerShdw>
                          </a:effectLst>
                        </a:rPr>
                        <a:t> </a:t>
                      </a:r>
                      <a:r>
                        <a:rPr lang="ru-RU" sz="1600" b="1" u="none" strike="noStrike" cap="none" spc="0" dirty="0" err="1">
                          <a:ln w="0"/>
                          <a:solidFill>
                            <a:schemeClr val="tx1"/>
                          </a:solidFill>
                          <a:effectLst>
                            <a:outerShdw blurRad="38100" dist="19050" dir="2700000" algn="tl" rotWithShape="0">
                              <a:schemeClr val="dk1">
                                <a:alpha val="40000"/>
                              </a:schemeClr>
                            </a:outerShdw>
                          </a:effectLst>
                        </a:rPr>
                        <a:t>дони</a:t>
                      </a:r>
                      <a:endParaRPr lang="ru-RU" sz="1600" b="1" i="0" u="none" strike="noStrike" cap="none" spc="0" dirty="0">
                        <a:ln w="0"/>
                        <a:solidFill>
                          <a:schemeClr val="tx1"/>
                        </a:solidFill>
                        <a:effectLst>
                          <a:outerShdw blurRad="38100" dist="19050" dir="2700000" algn="tl" rotWithShape="0">
                            <a:schemeClr val="dk1">
                              <a:alpha val="40000"/>
                            </a:schemeClr>
                          </a:outerShdw>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102,8</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103,9</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dirty="0">
                          <a:effectLst/>
                        </a:rPr>
                        <a:t>107,2</a:t>
                      </a:r>
                      <a:endParaRPr lang="ru-RU" sz="1800" b="0" i="0" u="none" strike="noStrike" dirty="0">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111,1</a:t>
                      </a:r>
                      <a:endParaRPr lang="ru-RU" sz="1800" b="0" i="0" u="none" strike="noStrike">
                        <a:solidFill>
                          <a:srgbClr val="000000"/>
                        </a:solidFill>
                        <a:effectLst/>
                        <a:latin typeface="Century" panose="02040604050505020304" pitchFamily="18" charset="0"/>
                      </a:endParaRPr>
                    </a:p>
                  </a:txBody>
                  <a:tcPr marL="9021" marR="9021" marT="9021" marB="0" anchor="ctr"/>
                </a:tc>
              </a:tr>
              <a:tr h="454643">
                <a:tc>
                  <a:txBody>
                    <a:bodyPr/>
                    <a:lstStyle/>
                    <a:p>
                      <a:pPr algn="ctr"/>
                      <a:r>
                        <a:rPr lang="uz-Cyrl-UZ" dirty="0" smtClean="0">
                          <a:solidFill>
                            <a:schemeClr val="tx1"/>
                          </a:solidFill>
                        </a:rPr>
                        <a:t>3.</a:t>
                      </a:r>
                      <a:endParaRPr lang="ru-RU" dirty="0">
                        <a:solidFill>
                          <a:schemeClr val="tx1"/>
                        </a:solidFill>
                      </a:endParaRPr>
                    </a:p>
                  </a:txBody>
                  <a:tcPr marL="9021" marR="9021" marT="9021" marB="0" anchor="ctr">
                    <a:solidFill>
                      <a:schemeClr val="accent1">
                        <a:lumMod val="40000"/>
                        <a:lumOff val="60000"/>
                      </a:schemeClr>
                    </a:solidFill>
                  </a:tcPr>
                </a:tc>
                <a:tc>
                  <a:txBody>
                    <a:bodyPr/>
                    <a:lstStyle/>
                    <a:p>
                      <a:pPr algn="l" fontAlgn="ctr"/>
                      <a:r>
                        <a:rPr lang="ru-RU" sz="1600" b="1" u="none" strike="noStrike" cap="none" spc="0" dirty="0" err="1">
                          <a:ln w="0"/>
                          <a:solidFill>
                            <a:schemeClr val="tx1"/>
                          </a:solidFill>
                          <a:effectLst>
                            <a:outerShdw blurRad="38100" dist="19050" dir="2700000" algn="tl" rotWithShape="0">
                              <a:schemeClr val="dk1">
                                <a:alpha val="40000"/>
                              </a:schemeClr>
                            </a:outerShdw>
                          </a:effectLst>
                        </a:rPr>
                        <a:t>Ун</a:t>
                      </a:r>
                      <a:r>
                        <a:rPr lang="ru-RU" sz="1600" b="1" u="none" strike="noStrike" cap="none" spc="0" dirty="0">
                          <a:ln w="0"/>
                          <a:solidFill>
                            <a:schemeClr val="tx1"/>
                          </a:solidFill>
                          <a:effectLst>
                            <a:outerShdw blurRad="38100" dist="19050" dir="2700000" algn="tl" rotWithShape="0">
                              <a:schemeClr val="dk1">
                                <a:alpha val="40000"/>
                              </a:schemeClr>
                            </a:outerShdw>
                          </a:effectLst>
                        </a:rPr>
                        <a:t> </a:t>
                      </a:r>
                      <a:r>
                        <a:rPr lang="ru-RU" sz="1600" b="1" u="none" strike="noStrike" cap="none" spc="0" dirty="0" err="1">
                          <a:ln w="0"/>
                          <a:solidFill>
                            <a:schemeClr val="tx1"/>
                          </a:solidFill>
                          <a:effectLst>
                            <a:outerShdw blurRad="38100" dist="19050" dir="2700000" algn="tl" rotWithShape="0">
                              <a:schemeClr val="dk1">
                                <a:alpha val="40000"/>
                              </a:schemeClr>
                            </a:outerShdw>
                          </a:effectLst>
                        </a:rPr>
                        <a:t>маҳсулоти</a:t>
                      </a:r>
                      <a:endParaRPr lang="ru-RU" sz="1600" b="1" i="0" u="none" strike="noStrike" cap="none" spc="0" dirty="0">
                        <a:ln w="0"/>
                        <a:solidFill>
                          <a:schemeClr val="tx1"/>
                        </a:solidFill>
                        <a:effectLst>
                          <a:outerShdw blurRad="38100" dist="19050" dir="2700000" algn="tl" rotWithShape="0">
                            <a:schemeClr val="dk1">
                              <a:alpha val="40000"/>
                            </a:schemeClr>
                          </a:outerShdw>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104,7</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105,1</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dirty="0" smtClean="0">
                          <a:effectLst/>
                        </a:rPr>
                        <a:t>111,9</a:t>
                      </a:r>
                      <a:endParaRPr lang="ru-RU" sz="1800" b="0" i="0" u="none" strike="noStrike" dirty="0">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dirty="0" smtClean="0">
                          <a:effectLst/>
                        </a:rPr>
                        <a:t>109,8</a:t>
                      </a:r>
                      <a:endParaRPr lang="ru-RU" sz="1800" b="0" i="0" u="none" strike="noStrike" dirty="0">
                        <a:solidFill>
                          <a:srgbClr val="000000"/>
                        </a:solidFill>
                        <a:effectLst/>
                        <a:latin typeface="Century" panose="02040604050505020304" pitchFamily="18" charset="0"/>
                      </a:endParaRPr>
                    </a:p>
                  </a:txBody>
                  <a:tcPr marL="9021" marR="9021" marT="9021" marB="0" anchor="ctr"/>
                </a:tc>
              </a:tr>
              <a:tr h="454643">
                <a:tc>
                  <a:txBody>
                    <a:bodyPr/>
                    <a:lstStyle/>
                    <a:p>
                      <a:pPr algn="ctr"/>
                      <a:r>
                        <a:rPr lang="uz-Cyrl-UZ" dirty="0" smtClean="0">
                          <a:solidFill>
                            <a:schemeClr val="tx1"/>
                          </a:solidFill>
                        </a:rPr>
                        <a:t>4.</a:t>
                      </a:r>
                      <a:endParaRPr lang="ru-RU" dirty="0">
                        <a:solidFill>
                          <a:schemeClr val="tx1"/>
                        </a:solidFill>
                      </a:endParaRPr>
                    </a:p>
                  </a:txBody>
                  <a:tcPr marL="9021" marR="9021" marT="9021" marB="0" anchor="ctr">
                    <a:solidFill>
                      <a:schemeClr val="accent1">
                        <a:lumMod val="40000"/>
                        <a:lumOff val="60000"/>
                      </a:schemeClr>
                    </a:solidFill>
                  </a:tcPr>
                </a:tc>
                <a:tc>
                  <a:txBody>
                    <a:bodyPr/>
                    <a:lstStyle/>
                    <a:p>
                      <a:pPr algn="l" fontAlgn="ctr"/>
                      <a:r>
                        <a:rPr lang="ru-RU" sz="1600" b="1" u="none" strike="noStrike" cap="none" spc="0" dirty="0" err="1">
                          <a:ln w="0"/>
                          <a:solidFill>
                            <a:schemeClr val="tx1"/>
                          </a:solidFill>
                          <a:effectLst>
                            <a:outerShdw blurRad="38100" dist="19050" dir="2700000" algn="tl" rotWithShape="0">
                              <a:schemeClr val="dk1">
                                <a:alpha val="40000"/>
                              </a:schemeClr>
                            </a:outerShdw>
                          </a:effectLst>
                        </a:rPr>
                        <a:t>Ўсимлик</a:t>
                      </a:r>
                      <a:r>
                        <a:rPr lang="ru-RU" sz="1600" b="1" u="none" strike="noStrike" cap="none" spc="0" dirty="0">
                          <a:ln w="0"/>
                          <a:solidFill>
                            <a:schemeClr val="tx1"/>
                          </a:solidFill>
                          <a:effectLst>
                            <a:outerShdw blurRad="38100" dist="19050" dir="2700000" algn="tl" rotWithShape="0">
                              <a:schemeClr val="dk1">
                                <a:alpha val="40000"/>
                              </a:schemeClr>
                            </a:outerShdw>
                          </a:effectLst>
                        </a:rPr>
                        <a:t> </a:t>
                      </a:r>
                      <a:r>
                        <a:rPr lang="ru-RU" sz="1600" b="1" u="none" strike="noStrike" cap="none" spc="0" dirty="0" err="1">
                          <a:ln w="0"/>
                          <a:solidFill>
                            <a:schemeClr val="tx1"/>
                          </a:solidFill>
                          <a:effectLst>
                            <a:outerShdw blurRad="38100" dist="19050" dir="2700000" algn="tl" rotWithShape="0">
                              <a:schemeClr val="dk1">
                                <a:alpha val="40000"/>
                              </a:schemeClr>
                            </a:outerShdw>
                          </a:effectLst>
                        </a:rPr>
                        <a:t>ёғи</a:t>
                      </a:r>
                      <a:endParaRPr lang="ru-RU" sz="1600" b="1" i="0" u="none" strike="noStrike" cap="none" spc="0" dirty="0">
                        <a:ln w="0"/>
                        <a:solidFill>
                          <a:schemeClr val="tx1"/>
                        </a:solidFill>
                        <a:effectLst>
                          <a:outerShdw blurRad="38100" dist="19050" dir="2700000" algn="tl" rotWithShape="0">
                            <a:schemeClr val="dk1">
                              <a:alpha val="40000"/>
                            </a:schemeClr>
                          </a:outerShdw>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101,3</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103,0</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dirty="0" smtClean="0">
                          <a:effectLst/>
                        </a:rPr>
                        <a:t>106,4</a:t>
                      </a:r>
                      <a:endParaRPr lang="ru-RU" sz="1800" b="0" i="0" u="none" strike="noStrike" dirty="0">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dirty="0">
                          <a:effectLst/>
                        </a:rPr>
                        <a:t>105,1</a:t>
                      </a:r>
                      <a:endParaRPr lang="ru-RU" sz="1800" b="0" i="0" u="none" strike="noStrike" dirty="0">
                        <a:solidFill>
                          <a:srgbClr val="000000"/>
                        </a:solidFill>
                        <a:effectLst/>
                        <a:latin typeface="Century" panose="02040604050505020304" pitchFamily="18" charset="0"/>
                      </a:endParaRPr>
                    </a:p>
                  </a:txBody>
                  <a:tcPr marL="9021" marR="9021" marT="9021" marB="0" anchor="ctr"/>
                </a:tc>
              </a:tr>
              <a:tr h="454643">
                <a:tc>
                  <a:txBody>
                    <a:bodyPr/>
                    <a:lstStyle/>
                    <a:p>
                      <a:pPr algn="ctr"/>
                      <a:r>
                        <a:rPr lang="uz-Cyrl-UZ" dirty="0" smtClean="0">
                          <a:solidFill>
                            <a:schemeClr val="tx1"/>
                          </a:solidFill>
                        </a:rPr>
                        <a:t>5.</a:t>
                      </a:r>
                      <a:endParaRPr lang="ru-RU" dirty="0">
                        <a:solidFill>
                          <a:schemeClr val="tx1"/>
                        </a:solidFill>
                      </a:endParaRPr>
                    </a:p>
                  </a:txBody>
                  <a:tcPr marL="9021" marR="9021" marT="9021" marB="0" anchor="ctr">
                    <a:solidFill>
                      <a:schemeClr val="accent1">
                        <a:lumMod val="40000"/>
                        <a:lumOff val="60000"/>
                      </a:schemeClr>
                    </a:solidFill>
                  </a:tcPr>
                </a:tc>
                <a:tc>
                  <a:txBody>
                    <a:bodyPr/>
                    <a:lstStyle/>
                    <a:p>
                      <a:pPr algn="l" fontAlgn="ctr"/>
                      <a:r>
                        <a:rPr lang="ru-RU" sz="1600" b="1" u="none" strike="noStrike" cap="none" spc="0" dirty="0" err="1">
                          <a:ln w="0"/>
                          <a:solidFill>
                            <a:schemeClr val="tx1"/>
                          </a:solidFill>
                          <a:effectLst>
                            <a:outerShdw blurRad="38100" dist="19050" dir="2700000" algn="tl" rotWithShape="0">
                              <a:schemeClr val="dk1">
                                <a:alpha val="40000"/>
                              </a:schemeClr>
                            </a:outerShdw>
                          </a:effectLst>
                        </a:rPr>
                        <a:t>Гўшт</a:t>
                      </a:r>
                      <a:r>
                        <a:rPr lang="ru-RU" sz="1600" b="1" u="none" strike="noStrike" cap="none" spc="0" dirty="0">
                          <a:ln w="0"/>
                          <a:solidFill>
                            <a:schemeClr val="tx1"/>
                          </a:solidFill>
                          <a:effectLst>
                            <a:outerShdw blurRad="38100" dist="19050" dir="2700000" algn="tl" rotWithShape="0">
                              <a:schemeClr val="dk1">
                                <a:alpha val="40000"/>
                              </a:schemeClr>
                            </a:outerShdw>
                          </a:effectLst>
                        </a:rPr>
                        <a:t> </a:t>
                      </a:r>
                      <a:r>
                        <a:rPr lang="ru-RU" sz="1600" b="1" u="none" strike="noStrike" cap="none" spc="0" dirty="0" err="1">
                          <a:ln w="0"/>
                          <a:solidFill>
                            <a:schemeClr val="tx1"/>
                          </a:solidFill>
                          <a:effectLst>
                            <a:outerShdw blurRad="38100" dist="19050" dir="2700000" algn="tl" rotWithShape="0">
                              <a:schemeClr val="dk1">
                                <a:alpha val="40000"/>
                              </a:schemeClr>
                            </a:outerShdw>
                          </a:effectLst>
                        </a:rPr>
                        <a:t>маҳсулоти</a:t>
                      </a:r>
                      <a:endParaRPr lang="ru-RU" sz="1600" b="1" i="0" u="none" strike="noStrike" cap="none" spc="0" dirty="0">
                        <a:ln w="0"/>
                        <a:solidFill>
                          <a:schemeClr val="tx1"/>
                        </a:solidFill>
                        <a:effectLst>
                          <a:outerShdw blurRad="38100" dist="19050" dir="2700000" algn="tl" rotWithShape="0">
                            <a:schemeClr val="dk1">
                              <a:alpha val="40000"/>
                            </a:schemeClr>
                          </a:outerShdw>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105,2</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106,3</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101,8</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dirty="0">
                          <a:effectLst/>
                        </a:rPr>
                        <a:t>102,8</a:t>
                      </a:r>
                      <a:endParaRPr lang="ru-RU" sz="1800" b="0" i="0" u="none" strike="noStrike" dirty="0">
                        <a:solidFill>
                          <a:srgbClr val="000000"/>
                        </a:solidFill>
                        <a:effectLst/>
                        <a:latin typeface="Century" panose="02040604050505020304" pitchFamily="18" charset="0"/>
                      </a:endParaRPr>
                    </a:p>
                  </a:txBody>
                  <a:tcPr marL="9021" marR="9021" marT="9021" marB="0" anchor="ctr"/>
                </a:tc>
              </a:tr>
              <a:tr h="454643">
                <a:tc>
                  <a:txBody>
                    <a:bodyPr/>
                    <a:lstStyle/>
                    <a:p>
                      <a:pPr algn="ctr"/>
                      <a:r>
                        <a:rPr lang="uz-Cyrl-UZ" dirty="0" smtClean="0">
                          <a:solidFill>
                            <a:schemeClr val="tx1"/>
                          </a:solidFill>
                        </a:rPr>
                        <a:t>6.</a:t>
                      </a:r>
                      <a:endParaRPr lang="ru-RU" dirty="0">
                        <a:solidFill>
                          <a:schemeClr val="tx1"/>
                        </a:solidFill>
                      </a:endParaRPr>
                    </a:p>
                  </a:txBody>
                  <a:tcPr marL="9021" marR="9021" marT="9021" marB="0" anchor="ctr">
                    <a:solidFill>
                      <a:schemeClr val="accent1">
                        <a:lumMod val="40000"/>
                        <a:lumOff val="60000"/>
                      </a:schemeClr>
                    </a:solidFill>
                  </a:tcPr>
                </a:tc>
                <a:tc>
                  <a:txBody>
                    <a:bodyPr/>
                    <a:lstStyle/>
                    <a:p>
                      <a:pPr algn="l" fontAlgn="ctr"/>
                      <a:r>
                        <a:rPr lang="ru-RU" sz="1600" b="1" u="none" strike="noStrike" cap="none" spc="0" dirty="0" err="1">
                          <a:ln w="0"/>
                          <a:solidFill>
                            <a:schemeClr val="tx1"/>
                          </a:solidFill>
                          <a:effectLst>
                            <a:outerShdw blurRad="38100" dist="19050" dir="2700000" algn="tl" rotWithShape="0">
                              <a:schemeClr val="dk1">
                                <a:alpha val="40000"/>
                              </a:schemeClr>
                            </a:outerShdw>
                          </a:effectLst>
                        </a:rPr>
                        <a:t>Шакар</a:t>
                      </a:r>
                      <a:endParaRPr lang="ru-RU" sz="1600" b="1" i="0" u="none" strike="noStrike" cap="none" spc="0" dirty="0">
                        <a:ln w="0"/>
                        <a:solidFill>
                          <a:schemeClr val="tx1"/>
                        </a:solidFill>
                        <a:effectLst>
                          <a:outerShdw blurRad="38100" dist="19050" dir="2700000" algn="tl" rotWithShape="0">
                            <a:schemeClr val="dk1">
                              <a:alpha val="40000"/>
                            </a:schemeClr>
                          </a:outerShdw>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115,6</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109,0</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105,6</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dirty="0">
                          <a:effectLst/>
                        </a:rPr>
                        <a:t>101,1</a:t>
                      </a:r>
                      <a:endParaRPr lang="ru-RU" sz="1800" b="0" i="0" u="none" strike="noStrike" dirty="0">
                        <a:solidFill>
                          <a:srgbClr val="000000"/>
                        </a:solidFill>
                        <a:effectLst/>
                        <a:latin typeface="Century" panose="02040604050505020304" pitchFamily="18" charset="0"/>
                      </a:endParaRPr>
                    </a:p>
                  </a:txBody>
                  <a:tcPr marL="9021" marR="9021" marT="9021" marB="0" anchor="ctr"/>
                </a:tc>
              </a:tr>
              <a:tr h="454643">
                <a:tc>
                  <a:txBody>
                    <a:bodyPr/>
                    <a:lstStyle/>
                    <a:p>
                      <a:pPr algn="ctr"/>
                      <a:r>
                        <a:rPr lang="uz-Cyrl-UZ" dirty="0" smtClean="0">
                          <a:solidFill>
                            <a:schemeClr val="tx1"/>
                          </a:solidFill>
                        </a:rPr>
                        <a:t>7.</a:t>
                      </a:r>
                      <a:endParaRPr lang="ru-RU" dirty="0">
                        <a:solidFill>
                          <a:schemeClr val="tx1"/>
                        </a:solidFill>
                      </a:endParaRPr>
                    </a:p>
                  </a:txBody>
                  <a:tcPr marL="9021" marR="9021" marT="9021" marB="0" anchor="ctr">
                    <a:solidFill>
                      <a:schemeClr val="accent1">
                        <a:lumMod val="40000"/>
                        <a:lumOff val="60000"/>
                      </a:schemeClr>
                    </a:solidFill>
                  </a:tcPr>
                </a:tc>
                <a:tc>
                  <a:txBody>
                    <a:bodyPr/>
                    <a:lstStyle/>
                    <a:p>
                      <a:pPr algn="l" fontAlgn="ctr"/>
                      <a:r>
                        <a:rPr lang="ru-RU" sz="1600" b="1" u="none" strike="noStrike" cap="none" spc="0" dirty="0" err="1">
                          <a:ln w="0"/>
                          <a:solidFill>
                            <a:schemeClr val="tx1"/>
                          </a:solidFill>
                          <a:effectLst>
                            <a:outerShdw blurRad="38100" dist="19050" dir="2700000" algn="tl" rotWithShape="0">
                              <a:schemeClr val="dk1">
                                <a:alpha val="40000"/>
                              </a:schemeClr>
                            </a:outerShdw>
                          </a:effectLst>
                        </a:rPr>
                        <a:t>Гуруч</a:t>
                      </a:r>
                      <a:endParaRPr lang="ru-RU" sz="1600" b="1" i="0" u="none" strike="noStrike" cap="none" spc="0" dirty="0">
                        <a:ln w="0"/>
                        <a:solidFill>
                          <a:schemeClr val="tx1"/>
                        </a:solidFill>
                        <a:effectLst>
                          <a:outerShdw blurRad="38100" dist="19050" dir="2700000" algn="tl" rotWithShape="0">
                            <a:schemeClr val="dk1">
                              <a:alpha val="40000"/>
                            </a:schemeClr>
                          </a:outerShdw>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127,6</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133,4</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159,1</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dirty="0">
                          <a:effectLst/>
                        </a:rPr>
                        <a:t>130,3</a:t>
                      </a:r>
                      <a:endParaRPr lang="ru-RU" sz="1800" b="0" i="0" u="none" strike="noStrike" dirty="0">
                        <a:solidFill>
                          <a:srgbClr val="000000"/>
                        </a:solidFill>
                        <a:effectLst/>
                        <a:latin typeface="Century" panose="02040604050505020304" pitchFamily="18" charset="0"/>
                      </a:endParaRPr>
                    </a:p>
                  </a:txBody>
                  <a:tcPr marL="9021" marR="9021" marT="9021" marB="0" anchor="ctr"/>
                </a:tc>
              </a:tr>
              <a:tr h="454643">
                <a:tc>
                  <a:txBody>
                    <a:bodyPr/>
                    <a:lstStyle/>
                    <a:p>
                      <a:pPr algn="ctr"/>
                      <a:r>
                        <a:rPr lang="uz-Cyrl-UZ" dirty="0" smtClean="0">
                          <a:solidFill>
                            <a:schemeClr val="tx1"/>
                          </a:solidFill>
                        </a:rPr>
                        <a:t>8.</a:t>
                      </a:r>
                      <a:endParaRPr lang="ru-RU" dirty="0">
                        <a:solidFill>
                          <a:schemeClr val="tx1"/>
                        </a:solidFill>
                      </a:endParaRPr>
                    </a:p>
                  </a:txBody>
                  <a:tcPr marL="9021" marR="9021" marT="9021" marB="0" anchor="ctr">
                    <a:solidFill>
                      <a:schemeClr val="accent1">
                        <a:lumMod val="40000"/>
                        <a:lumOff val="60000"/>
                      </a:schemeClr>
                    </a:solidFill>
                  </a:tcPr>
                </a:tc>
                <a:tc>
                  <a:txBody>
                    <a:bodyPr/>
                    <a:lstStyle/>
                    <a:p>
                      <a:pPr algn="l" fontAlgn="ctr"/>
                      <a:r>
                        <a:rPr lang="ru-RU" sz="1600" b="1" u="none" strike="noStrike" cap="none" spc="0" dirty="0">
                          <a:ln w="0"/>
                          <a:solidFill>
                            <a:schemeClr val="tx1"/>
                          </a:solidFill>
                          <a:effectLst>
                            <a:outerShdw blurRad="38100" dist="19050" dir="2700000" algn="tl" rotWithShape="0">
                              <a:schemeClr val="dk1">
                                <a:alpha val="40000"/>
                              </a:schemeClr>
                            </a:outerShdw>
                          </a:effectLst>
                        </a:rPr>
                        <a:t>Картошка</a:t>
                      </a:r>
                      <a:endParaRPr lang="ru-RU" sz="1600" b="1" i="0" u="none" strike="noStrike" cap="none" spc="0" dirty="0">
                        <a:ln w="0"/>
                        <a:solidFill>
                          <a:schemeClr val="tx1"/>
                        </a:solidFill>
                        <a:effectLst>
                          <a:outerShdw blurRad="38100" dist="19050" dir="2700000" algn="tl" rotWithShape="0">
                            <a:schemeClr val="dk1">
                              <a:alpha val="40000"/>
                            </a:schemeClr>
                          </a:outerShdw>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104,1</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105,0</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a:effectLst/>
                        </a:rPr>
                        <a:t>103,2</a:t>
                      </a:r>
                      <a:endParaRPr lang="ru-RU" sz="1800" b="0" i="0" u="none" strike="noStrike">
                        <a:solidFill>
                          <a:srgbClr val="000000"/>
                        </a:solidFill>
                        <a:effectLst/>
                        <a:latin typeface="Century" panose="02040604050505020304" pitchFamily="18" charset="0"/>
                      </a:endParaRPr>
                    </a:p>
                  </a:txBody>
                  <a:tcPr marL="9021" marR="9021" marT="9021" marB="0" anchor="ctr"/>
                </a:tc>
                <a:tc>
                  <a:txBody>
                    <a:bodyPr/>
                    <a:lstStyle/>
                    <a:p>
                      <a:pPr algn="ctr" fontAlgn="ctr"/>
                      <a:r>
                        <a:rPr lang="ru-RU" sz="1800" u="none" strike="noStrike" dirty="0">
                          <a:effectLst/>
                        </a:rPr>
                        <a:t>103,5</a:t>
                      </a:r>
                      <a:endParaRPr lang="ru-RU" sz="1800" b="0" i="0" u="none" strike="noStrike" dirty="0">
                        <a:solidFill>
                          <a:srgbClr val="000000"/>
                        </a:solidFill>
                        <a:effectLst/>
                        <a:latin typeface="Century" panose="02040604050505020304" pitchFamily="18" charset="0"/>
                      </a:endParaRPr>
                    </a:p>
                  </a:txBody>
                  <a:tcPr marL="9021" marR="9021" marT="9021" marB="0" anchor="ctr"/>
                </a:tc>
              </a:tr>
            </a:tbl>
          </a:graphicData>
        </a:graphic>
      </p:graphicFrame>
    </p:spTree>
    <p:extLst>
      <p:ext uri="{BB962C8B-B14F-4D97-AF65-F5344CB8AC3E}">
        <p14:creationId xmlns:p14="http://schemas.microsoft.com/office/powerpoint/2010/main" val="275470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5697" y="44624"/>
            <a:ext cx="6984776" cy="792088"/>
          </a:xfrm>
          <a:ln>
            <a:solidFill>
              <a:schemeClr val="accent5"/>
            </a:solidFill>
          </a:ln>
        </p:spPr>
        <p:txBody>
          <a:bodyPr>
            <a:noAutofit/>
          </a:bodyPr>
          <a:lstStyle/>
          <a:p>
            <a:pPr algn="ctr"/>
            <a:r>
              <a:rPr lang="ru-RU" sz="1600" dirty="0" err="1">
                <a:latin typeface="Cambria" panose="02040503050406030204" pitchFamily="18" charset="0"/>
                <a:ea typeface="Cambria" panose="02040503050406030204" pitchFamily="18" charset="0"/>
              </a:rPr>
              <a:t>Ўзбекистон</a:t>
            </a:r>
            <a:r>
              <a:rPr lang="ru-RU" sz="1600" dirty="0">
                <a:latin typeface="Cambria" panose="02040503050406030204" pitchFamily="18" charset="0"/>
                <a:ea typeface="Cambria" panose="02040503050406030204" pitchFamily="18" charset="0"/>
              </a:rPr>
              <a:t> </a:t>
            </a:r>
            <a:r>
              <a:rPr lang="ru-RU" sz="1600" dirty="0" err="1">
                <a:latin typeface="Cambria" panose="02040503050406030204" pitchFamily="18" charset="0"/>
                <a:ea typeface="Cambria" panose="02040503050406030204" pitchFamily="18" charset="0"/>
              </a:rPr>
              <a:t>Республикаси</a:t>
            </a:r>
            <a:r>
              <a:rPr lang="ru-RU" sz="1600" dirty="0">
                <a:latin typeface="Cambria" panose="02040503050406030204" pitchFamily="18" charset="0"/>
                <a:ea typeface="Cambria" panose="02040503050406030204" pitchFamily="18" charset="0"/>
              </a:rPr>
              <a:t> </a:t>
            </a:r>
            <a:r>
              <a:rPr lang="ru-RU" sz="1600" dirty="0" err="1">
                <a:latin typeface="Cambria" panose="02040503050406030204" pitchFamily="18" charset="0"/>
                <a:ea typeface="Cambria" panose="02040503050406030204" pitchFamily="18" charset="0"/>
              </a:rPr>
              <a:t>Президенти</a:t>
            </a:r>
            <a:r>
              <a:rPr lang="ru-RU" sz="1600" dirty="0">
                <a:latin typeface="Cambria" panose="02040503050406030204" pitchFamily="18" charset="0"/>
                <a:ea typeface="Cambria" panose="02040503050406030204" pitchFamily="18" charset="0"/>
              </a:rPr>
              <a:t> </a:t>
            </a:r>
            <a:r>
              <a:rPr lang="ru-RU" sz="1600" dirty="0" err="1">
                <a:latin typeface="Cambria" panose="02040503050406030204" pitchFamily="18" charset="0"/>
                <a:ea typeface="Cambria" panose="02040503050406030204" pitchFamily="18" charset="0"/>
              </a:rPr>
              <a:t>Шавкат</a:t>
            </a:r>
            <a:r>
              <a:rPr lang="ru-RU" sz="1600" dirty="0">
                <a:latin typeface="Cambria" panose="02040503050406030204" pitchFamily="18" charset="0"/>
                <a:ea typeface="Cambria" panose="02040503050406030204" pitchFamily="18" charset="0"/>
              </a:rPr>
              <a:t> </a:t>
            </a:r>
            <a:r>
              <a:rPr lang="ru-RU" sz="1600" dirty="0" err="1">
                <a:latin typeface="Cambria" panose="02040503050406030204" pitchFamily="18" charset="0"/>
                <a:ea typeface="Cambria" panose="02040503050406030204" pitchFamily="18" charset="0"/>
              </a:rPr>
              <a:t>Мирзиёевнинг</a:t>
            </a:r>
            <a:r>
              <a:rPr lang="ru-RU" sz="1600" dirty="0">
                <a:latin typeface="Cambria" panose="02040503050406030204" pitchFamily="18" charset="0"/>
                <a:ea typeface="Cambria" panose="02040503050406030204" pitchFamily="18" charset="0"/>
              </a:rPr>
              <a:t> </a:t>
            </a:r>
            <a:r>
              <a:rPr lang="ru-RU" sz="1600" dirty="0" smtClean="0">
                <a:latin typeface="Cambria" panose="02040503050406030204" pitchFamily="18" charset="0"/>
                <a:ea typeface="Cambria" panose="02040503050406030204" pitchFamily="18" charset="0"/>
              </a:rPr>
              <a:t/>
            </a:r>
            <a:br>
              <a:rPr lang="ru-RU" sz="1600" dirty="0" smtClean="0">
                <a:latin typeface="Cambria" panose="02040503050406030204" pitchFamily="18" charset="0"/>
                <a:ea typeface="Cambria" panose="02040503050406030204" pitchFamily="18" charset="0"/>
              </a:rPr>
            </a:br>
            <a:r>
              <a:rPr lang="ru-RU" sz="1600" dirty="0" err="1" smtClean="0">
                <a:latin typeface="Cambria" panose="02040503050406030204" pitchFamily="18" charset="0"/>
                <a:ea typeface="Cambria" panose="02040503050406030204" pitchFamily="18" charset="0"/>
              </a:rPr>
              <a:t>Олий</a:t>
            </a:r>
            <a:r>
              <a:rPr lang="ru-RU" sz="1600" dirty="0" smtClean="0">
                <a:latin typeface="Cambria" panose="02040503050406030204" pitchFamily="18" charset="0"/>
                <a:ea typeface="Cambria" panose="02040503050406030204" pitchFamily="18" charset="0"/>
              </a:rPr>
              <a:t> </a:t>
            </a:r>
            <a:r>
              <a:rPr lang="ru-RU" sz="1600" dirty="0" err="1">
                <a:latin typeface="Cambria" panose="02040503050406030204" pitchFamily="18" charset="0"/>
                <a:ea typeface="Cambria" panose="02040503050406030204" pitchFamily="18" charset="0"/>
              </a:rPr>
              <a:t>Мажлисга</a:t>
            </a:r>
            <a:r>
              <a:rPr lang="ru-RU" sz="1600" dirty="0">
                <a:latin typeface="Cambria" panose="02040503050406030204" pitchFamily="18" charset="0"/>
                <a:ea typeface="Cambria" panose="02040503050406030204" pitchFamily="18" charset="0"/>
              </a:rPr>
              <a:t> </a:t>
            </a:r>
            <a:r>
              <a:rPr lang="ru-RU" sz="1600" dirty="0" err="1" smtClean="0">
                <a:latin typeface="Cambria" panose="02040503050406030204" pitchFamily="18" charset="0"/>
                <a:ea typeface="Cambria" panose="02040503050406030204" pitchFamily="18" charset="0"/>
              </a:rPr>
              <a:t>Мурожаатномасидан</a:t>
            </a:r>
            <a:r>
              <a:rPr lang="ru-RU" sz="1600" dirty="0" smtClean="0">
                <a:latin typeface="Cambria" panose="02040503050406030204" pitchFamily="18" charset="0"/>
                <a:ea typeface="Cambria" panose="02040503050406030204" pitchFamily="18" charset="0"/>
              </a:rPr>
              <a:t/>
            </a:r>
            <a:br>
              <a:rPr lang="ru-RU" sz="1600" dirty="0" smtClean="0">
                <a:latin typeface="Cambria" panose="02040503050406030204" pitchFamily="18" charset="0"/>
                <a:ea typeface="Cambria" panose="02040503050406030204" pitchFamily="18" charset="0"/>
              </a:rPr>
            </a:br>
            <a:r>
              <a:rPr lang="ru-RU" sz="1600" dirty="0" smtClean="0">
                <a:latin typeface="Cambria" panose="02040503050406030204" pitchFamily="18" charset="0"/>
                <a:ea typeface="Cambria" panose="02040503050406030204" pitchFamily="18" charset="0"/>
              </a:rPr>
              <a:t>24.01.2020 </a:t>
            </a:r>
            <a:r>
              <a:rPr lang="ru-RU" sz="1600" dirty="0" err="1" smtClean="0">
                <a:latin typeface="Cambria" panose="02040503050406030204" pitchFamily="18" charset="0"/>
                <a:ea typeface="Cambria" panose="02040503050406030204" pitchFamily="18" charset="0"/>
              </a:rPr>
              <a:t>йил</a:t>
            </a:r>
            <a:endParaRPr lang="ru-RU" sz="1600"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1475656" y="836712"/>
            <a:ext cx="7560839" cy="2808312"/>
          </a:xfrm>
        </p:spPr>
        <p:txBody>
          <a:bodyPr>
            <a:normAutofit/>
          </a:bodyPr>
          <a:lstStyle/>
          <a:p>
            <a:pPr>
              <a:spcBef>
                <a:spcPts val="600"/>
              </a:spcBef>
            </a:pPr>
            <a:r>
              <a:rPr lang="ru-RU" sz="1400" dirty="0">
                <a:latin typeface="Cambria" panose="02040503050406030204" pitchFamily="18" charset="0"/>
                <a:ea typeface="Cambria" panose="02040503050406030204" pitchFamily="18" charset="0"/>
              </a:rPr>
              <a:t>Ҳудудларда, </a:t>
            </a:r>
            <a:r>
              <a:rPr lang="ru-RU" sz="1400" dirty="0" err="1">
                <a:latin typeface="Cambria" panose="02040503050406030204" pitchFamily="18" charset="0"/>
                <a:ea typeface="Cambria" panose="02040503050406030204" pitchFamily="18" charset="0"/>
              </a:rPr>
              <a:t>айниқса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қишлоқларда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аҳолининг</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аксарият</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қисми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етарли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даромад</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манбаига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эга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эмаслиги</a:t>
            </a:r>
            <a:r>
              <a:rPr lang="ru-RU" sz="1400" dirty="0">
                <a:latin typeface="Cambria" panose="02040503050406030204" pitchFamily="18" charset="0"/>
                <a:ea typeface="Cambria" panose="02040503050406030204" pitchFamily="18" charset="0"/>
              </a:rPr>
              <a:t> сир </a:t>
            </a:r>
            <a:r>
              <a:rPr lang="ru-RU" sz="1400" dirty="0" err="1">
                <a:latin typeface="Cambria" panose="02040503050406030204" pitchFamily="18" charset="0"/>
                <a:ea typeface="Cambria" panose="02040503050406030204" pitchFamily="18" charset="0"/>
              </a:rPr>
              <a:t>эмас</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Ҳар</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қандай</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мамлакатда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бўлгани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каби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бизда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ҳам</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кам</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таъминланган</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аҳоли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қатламлари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мавжуд</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Турли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ҳисоб-китобларга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кўра</a:t>
            </a:r>
            <a:r>
              <a:rPr lang="ru-RU" sz="1400" dirty="0">
                <a:latin typeface="Cambria" panose="02040503050406030204" pitchFamily="18" charset="0"/>
                <a:ea typeface="Cambria" panose="02040503050406030204" pitchFamily="18" charset="0"/>
              </a:rPr>
              <a:t>, улар </a:t>
            </a:r>
            <a:r>
              <a:rPr lang="ru-RU" sz="1400" dirty="0" err="1">
                <a:latin typeface="Cambria" panose="02040503050406030204" pitchFamily="18" charset="0"/>
                <a:ea typeface="Cambria" panose="02040503050406030204" pitchFamily="18" charset="0"/>
              </a:rPr>
              <a:t>тахминан</a:t>
            </a:r>
            <a:r>
              <a:rPr lang="ru-RU" sz="1400" dirty="0">
                <a:latin typeface="Cambria" panose="02040503050406030204" pitchFamily="18" charset="0"/>
                <a:ea typeface="Cambria" panose="02040503050406030204" pitchFamily="18" charset="0"/>
              </a:rPr>
              <a:t> </a:t>
            </a:r>
            <a:r>
              <a:rPr lang="ru-RU" sz="1400" b="1" dirty="0">
                <a:latin typeface="Cambria" panose="02040503050406030204" pitchFamily="18" charset="0"/>
                <a:ea typeface="Cambria" panose="02040503050406030204" pitchFamily="18" charset="0"/>
              </a:rPr>
              <a:t>12-15 </a:t>
            </a:r>
            <a:r>
              <a:rPr lang="ru-RU" sz="1400" b="1" dirty="0" err="1">
                <a:latin typeface="Cambria" panose="02040503050406030204" pitchFamily="18" charset="0"/>
                <a:ea typeface="Cambria" panose="02040503050406030204" pitchFamily="18" charset="0"/>
              </a:rPr>
              <a:t>фоизни</a:t>
            </a:r>
            <a:r>
              <a:rPr lang="ru-RU" sz="1400" b="1"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ташкил</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этади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Бу</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ўринда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гап</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кичкина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рақамлар</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эмас</a:t>
            </a:r>
            <a:r>
              <a:rPr lang="ru-RU" sz="1400" dirty="0">
                <a:latin typeface="Cambria" panose="02040503050406030204" pitchFamily="18" charset="0"/>
                <a:ea typeface="Cambria" panose="02040503050406030204" pitchFamily="18" charset="0"/>
              </a:rPr>
              <a:t>, балки </a:t>
            </a:r>
            <a:r>
              <a:rPr lang="ru-RU" sz="1400" dirty="0" err="1">
                <a:latin typeface="Cambria" panose="02040503050406030204" pitchFamily="18" charset="0"/>
                <a:ea typeface="Cambria" panose="02040503050406030204" pitchFamily="18" charset="0"/>
              </a:rPr>
              <a:t>аҳолимизнинг</a:t>
            </a:r>
            <a:r>
              <a:rPr lang="ru-RU" sz="1400" dirty="0">
                <a:latin typeface="Cambria" panose="02040503050406030204" pitchFamily="18" charset="0"/>
                <a:ea typeface="Cambria" panose="02040503050406030204" pitchFamily="18" charset="0"/>
              </a:rPr>
              <a:t> </a:t>
            </a:r>
            <a:r>
              <a:rPr lang="ru-RU" sz="1400" b="1" dirty="0" smtClean="0">
                <a:latin typeface="Cambria" panose="02040503050406030204" pitchFamily="18" charset="0"/>
                <a:ea typeface="Cambria" panose="02040503050406030204" pitchFamily="18" charset="0"/>
              </a:rPr>
              <a:t>4-5 </a:t>
            </a:r>
            <a:r>
              <a:rPr lang="ru-RU" sz="1400" b="1" dirty="0" err="1">
                <a:latin typeface="Cambria" panose="02040503050406030204" pitchFamily="18" charset="0"/>
                <a:ea typeface="Cambria" panose="02040503050406030204" pitchFamily="18" charset="0"/>
              </a:rPr>
              <a:t>миллионлик</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вакиллари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ҳақида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бормоқда</a:t>
            </a:r>
            <a:r>
              <a:rPr lang="ru-RU" sz="1400" dirty="0">
                <a:latin typeface="Cambria" panose="02040503050406030204" pitchFamily="18" charset="0"/>
                <a:ea typeface="Cambria" panose="02040503050406030204" pitchFamily="18" charset="0"/>
              </a:rPr>
              <a:t>.</a:t>
            </a:r>
          </a:p>
          <a:p>
            <a:pPr>
              <a:spcBef>
                <a:spcPts val="600"/>
              </a:spcBef>
            </a:pPr>
            <a:r>
              <a:rPr lang="ru-RU" sz="1400" dirty="0" err="1">
                <a:latin typeface="Cambria" panose="02040503050406030204" pitchFamily="18" charset="0"/>
                <a:ea typeface="Cambria" panose="02040503050406030204" pitchFamily="18" charset="0"/>
              </a:rPr>
              <a:t>Баъзи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одамлар</a:t>
            </a:r>
            <a:r>
              <a:rPr lang="ru-RU" sz="1400"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ижтимоий</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нафақа</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ва</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моддий</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ёрдам</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пулини</a:t>
            </a:r>
            <a:r>
              <a:rPr lang="ru-RU" sz="1400" b="1"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тўлаш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ёки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уларнинг</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миқдорини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ошириш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орқали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ушбу</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муаммони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ҳал</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этиш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мумкин</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деб</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ўйлайди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Бу</a:t>
            </a:r>
            <a:r>
              <a:rPr lang="ru-RU" sz="1400" dirty="0">
                <a:latin typeface="Cambria" panose="02040503050406030204" pitchFamily="18" charset="0"/>
                <a:ea typeface="Cambria" panose="02040503050406030204" pitchFamily="18" charset="0"/>
              </a:rPr>
              <a:t> – </a:t>
            </a:r>
            <a:r>
              <a:rPr lang="ru-RU" sz="1400" dirty="0" err="1">
                <a:latin typeface="Cambria" panose="02040503050406030204" pitchFamily="18" charset="0"/>
                <a:ea typeface="Cambria" panose="02040503050406030204" pitchFamily="18" charset="0"/>
              </a:rPr>
              <a:t>бир</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томонлама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ёндашув</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бўлиб</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муаммони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тўла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ечиш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имконини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бермайди</a:t>
            </a:r>
            <a:r>
              <a:rPr lang="ru-RU" sz="1400" dirty="0">
                <a:latin typeface="Cambria" panose="02040503050406030204" pitchFamily="18" charset="0"/>
                <a:ea typeface="Cambria" panose="02040503050406030204" pitchFamily="18" charset="0"/>
              </a:rPr>
              <a:t>.</a:t>
            </a:r>
          </a:p>
          <a:p>
            <a:pPr>
              <a:spcBef>
                <a:spcPts val="600"/>
              </a:spcBef>
            </a:pPr>
            <a:r>
              <a:rPr lang="ru-RU" sz="1400" b="1" dirty="0">
                <a:latin typeface="Cambria" panose="02040503050406030204" pitchFamily="18" charset="0"/>
                <a:ea typeface="Cambria" panose="02040503050406030204" pitchFamily="18" charset="0"/>
              </a:rPr>
              <a:t>Камбағалликни </a:t>
            </a:r>
            <a:r>
              <a:rPr lang="ru-RU" sz="1400" b="1" dirty="0" err="1">
                <a:latin typeface="Cambria" panose="02040503050406030204" pitchFamily="18" charset="0"/>
                <a:ea typeface="Cambria" panose="02040503050406030204" pitchFamily="18" charset="0"/>
              </a:rPr>
              <a:t>камайтириш</a:t>
            </a:r>
            <a:r>
              <a:rPr lang="ru-RU" sz="1400" b="1" dirty="0">
                <a:latin typeface="Cambria" panose="02040503050406030204" pitchFamily="18" charset="0"/>
                <a:ea typeface="Cambria" panose="02040503050406030204" pitchFamily="18" charset="0"/>
              </a:rPr>
              <a:t> </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бу</a:t>
            </a:r>
            <a:r>
              <a:rPr lang="ru-RU" sz="1400" dirty="0">
                <a:latin typeface="Cambria" panose="02040503050406030204" pitchFamily="18" charset="0"/>
                <a:ea typeface="Cambria" panose="02040503050406030204" pitchFamily="18" charset="0"/>
              </a:rPr>
              <a:t> </a:t>
            </a:r>
            <a:r>
              <a:rPr lang="ru-RU" sz="1400" b="1" dirty="0" err="1" smtClean="0">
                <a:latin typeface="Cambria" panose="02040503050406030204" pitchFamily="18" charset="0"/>
                <a:ea typeface="Cambria" panose="02040503050406030204" pitchFamily="18" charset="0"/>
              </a:rPr>
              <a:t>аҳолида</a:t>
            </a:r>
            <a:r>
              <a:rPr lang="ru-RU" sz="1400" b="1" dirty="0" smtClean="0">
                <a:latin typeface="Cambria" panose="02040503050406030204" pitchFamily="18" charset="0"/>
                <a:ea typeface="Cambria" panose="02040503050406030204" pitchFamily="18" charset="0"/>
              </a:rPr>
              <a:t> </a:t>
            </a:r>
            <a:r>
              <a:rPr lang="ru-RU" sz="1400" b="1" dirty="0" err="1" smtClean="0">
                <a:latin typeface="Cambria" panose="02040503050406030204" pitchFamily="18" charset="0"/>
                <a:ea typeface="Cambria" panose="02040503050406030204" pitchFamily="18" charset="0"/>
              </a:rPr>
              <a:t>тадбиркорлик</a:t>
            </a:r>
            <a:r>
              <a:rPr lang="ru-RU" sz="1400" b="1" dirty="0" smtClean="0">
                <a:latin typeface="Cambria" panose="02040503050406030204" pitchFamily="18" charset="0"/>
                <a:ea typeface="Cambria" panose="02040503050406030204" pitchFamily="18" charset="0"/>
              </a:rPr>
              <a:t> </a:t>
            </a:r>
            <a:r>
              <a:rPr lang="ru-RU" sz="1400" b="1" dirty="0" err="1" smtClean="0">
                <a:latin typeface="Cambria" panose="02040503050406030204" pitchFamily="18" charset="0"/>
                <a:ea typeface="Cambria" panose="02040503050406030204" pitchFamily="18" charset="0"/>
              </a:rPr>
              <a:t>руҳини</a:t>
            </a:r>
            <a:r>
              <a:rPr lang="ru-RU" sz="1400" b="1" dirty="0" smtClean="0">
                <a:latin typeface="Cambria" panose="02040503050406030204" pitchFamily="18" charset="0"/>
                <a:ea typeface="Cambria" panose="02040503050406030204" pitchFamily="18" charset="0"/>
              </a:rPr>
              <a:t> </a:t>
            </a:r>
            <a:r>
              <a:rPr lang="ru-RU" sz="1400" dirty="0" err="1" smtClean="0">
                <a:latin typeface="Cambria" panose="02040503050406030204" pitchFamily="18" charset="0"/>
                <a:ea typeface="Cambria" panose="02040503050406030204" pitchFamily="18" charset="0"/>
              </a:rPr>
              <a:t>уйғотиш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инсоннинг</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ички</a:t>
            </a:r>
            <a:r>
              <a:rPr lang="ru-RU" sz="1400" dirty="0">
                <a:latin typeface="Cambria" panose="02040503050406030204" pitchFamily="18" charset="0"/>
                <a:ea typeface="Cambria" panose="02040503050406030204" pitchFamily="18" charset="0"/>
              </a:rPr>
              <a:t> куч-</a:t>
            </a:r>
            <a:r>
              <a:rPr lang="ru-RU" sz="1400" dirty="0" err="1">
                <a:latin typeface="Cambria" panose="02040503050406030204" pitchFamily="18" charset="0"/>
                <a:ea typeface="Cambria" panose="02040503050406030204" pitchFamily="18" charset="0"/>
              </a:rPr>
              <a:t>қуввати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ва</a:t>
            </a:r>
            <a:r>
              <a:rPr lang="ru-RU" sz="1400" dirty="0">
                <a:latin typeface="Cambria" panose="02040503050406030204" pitchFamily="18" charset="0"/>
                <a:ea typeface="Cambria" panose="02040503050406030204" pitchFamily="18" charset="0"/>
              </a:rPr>
              <a:t> </a:t>
            </a:r>
            <a:r>
              <a:rPr lang="ru-RU" sz="1400" dirty="0" err="1" smtClean="0">
                <a:latin typeface="Cambria" panose="02040503050406030204" pitchFamily="18" charset="0"/>
                <a:ea typeface="Cambria" panose="02040503050406030204" pitchFamily="18" charset="0"/>
              </a:rPr>
              <a:t>салоҳиятини</a:t>
            </a:r>
            <a:r>
              <a:rPr lang="ru-RU" sz="1400" dirty="0" smtClean="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тўлиқ</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рўёбга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чиқариш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янги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иш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ўринлари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яратиш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бўйича</a:t>
            </a:r>
            <a:r>
              <a:rPr lang="ru-RU" sz="1400" dirty="0">
                <a:latin typeface="Cambria" panose="02040503050406030204" pitchFamily="18" charset="0"/>
                <a:ea typeface="Cambria" panose="02040503050406030204" pitchFamily="18" charset="0"/>
              </a:rPr>
              <a:t> </a:t>
            </a:r>
            <a:r>
              <a:rPr lang="ru-RU" sz="1400" b="1" dirty="0">
                <a:latin typeface="Cambria" panose="02040503050406030204" pitchFamily="18" charset="0"/>
                <a:ea typeface="Cambria" panose="02040503050406030204" pitchFamily="18" charset="0"/>
              </a:rPr>
              <a:t>комплекс </a:t>
            </a:r>
            <a:r>
              <a:rPr lang="ru-RU" sz="1400" b="1" dirty="0" err="1">
                <a:latin typeface="Cambria" panose="02040503050406030204" pitchFamily="18" charset="0"/>
                <a:ea typeface="Cambria" panose="02040503050406030204" pitchFamily="18" charset="0"/>
              </a:rPr>
              <a:t>иқтисодий</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ва</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ижтимоий</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сиёсатни</a:t>
            </a:r>
            <a:r>
              <a:rPr lang="ru-RU" sz="1400" b="1"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амалга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ошириш</a:t>
            </a:r>
            <a:r>
              <a:rPr lang="ru-RU" sz="1400" dirty="0">
                <a:latin typeface="Cambria" panose="02040503050406030204" pitchFamily="18" charset="0"/>
                <a:ea typeface="Cambria" panose="02040503050406030204" pitchFamily="18" charset="0"/>
              </a:rPr>
              <a:t>, </a:t>
            </a:r>
            <a:r>
              <a:rPr lang="ru-RU" sz="1400" dirty="0" err="1" smtClean="0">
                <a:latin typeface="Cambria" panose="02040503050406030204" pitchFamily="18" charset="0"/>
                <a:ea typeface="Cambria" panose="02040503050406030204" pitchFamily="18" charset="0"/>
              </a:rPr>
              <a:t>демакдир</a:t>
            </a:r>
            <a:r>
              <a:rPr lang="ru-RU" sz="1400" dirty="0" smtClean="0">
                <a:latin typeface="Cambria" panose="02040503050406030204" pitchFamily="18" charset="0"/>
                <a:ea typeface="Cambria" panose="02040503050406030204" pitchFamily="18" charset="0"/>
              </a:rPr>
              <a:t>.</a:t>
            </a:r>
            <a:endParaRPr lang="ru-RU" sz="1400" dirty="0"/>
          </a:p>
        </p:txBody>
      </p:sp>
      <p:sp>
        <p:nvSpPr>
          <p:cNvPr id="5" name="Заголовок 1"/>
          <p:cNvSpPr txBox="1">
            <a:spLocks/>
          </p:cNvSpPr>
          <p:nvPr/>
        </p:nvSpPr>
        <p:spPr>
          <a:xfrm>
            <a:off x="1835697" y="3864098"/>
            <a:ext cx="6984776" cy="792088"/>
          </a:xfrm>
          <a:prstGeom prst="rect">
            <a:avLst/>
          </a:prstGeom>
          <a:ln>
            <a:solidFill>
              <a:schemeClr val="accent5"/>
            </a:solidFill>
          </a:ln>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1600" dirty="0" err="1" smtClean="0">
                <a:latin typeface="Cambria" panose="02040503050406030204" pitchFamily="18" charset="0"/>
                <a:ea typeface="Cambria" panose="02040503050406030204" pitchFamily="18" charset="0"/>
              </a:rPr>
              <a:t>Ўзбекистон</a:t>
            </a:r>
            <a:r>
              <a:rPr lang="ru-RU" sz="1600" dirty="0" smtClean="0">
                <a:latin typeface="Cambria" panose="02040503050406030204" pitchFamily="18" charset="0"/>
                <a:ea typeface="Cambria" panose="02040503050406030204" pitchFamily="18" charset="0"/>
              </a:rPr>
              <a:t> </a:t>
            </a:r>
            <a:r>
              <a:rPr lang="ru-RU" sz="1600" dirty="0" err="1" smtClean="0">
                <a:latin typeface="Cambria" panose="02040503050406030204" pitchFamily="18" charset="0"/>
                <a:ea typeface="Cambria" panose="02040503050406030204" pitchFamily="18" charset="0"/>
              </a:rPr>
              <a:t>Республикаси</a:t>
            </a:r>
            <a:r>
              <a:rPr lang="ru-RU" sz="1600" dirty="0" smtClean="0">
                <a:latin typeface="Cambria" panose="02040503050406030204" pitchFamily="18" charset="0"/>
                <a:ea typeface="Cambria" panose="02040503050406030204" pitchFamily="18" charset="0"/>
              </a:rPr>
              <a:t> </a:t>
            </a:r>
            <a:r>
              <a:rPr lang="ru-RU" sz="1600" dirty="0" err="1" smtClean="0">
                <a:latin typeface="Cambria" panose="02040503050406030204" pitchFamily="18" charset="0"/>
                <a:ea typeface="Cambria" panose="02040503050406030204" pitchFamily="18" charset="0"/>
              </a:rPr>
              <a:t>Президенти</a:t>
            </a:r>
            <a:r>
              <a:rPr lang="ru-RU" sz="1600" dirty="0" smtClean="0">
                <a:latin typeface="Cambria" panose="02040503050406030204" pitchFamily="18" charset="0"/>
                <a:ea typeface="Cambria" panose="02040503050406030204" pitchFamily="18" charset="0"/>
              </a:rPr>
              <a:t> </a:t>
            </a:r>
            <a:r>
              <a:rPr lang="ru-RU" sz="1600" dirty="0" err="1" smtClean="0">
                <a:latin typeface="Cambria" panose="02040503050406030204" pitchFamily="18" charset="0"/>
                <a:ea typeface="Cambria" panose="02040503050406030204" pitchFamily="18" charset="0"/>
              </a:rPr>
              <a:t>Шавкат</a:t>
            </a:r>
            <a:r>
              <a:rPr lang="ru-RU" sz="1600" dirty="0" smtClean="0">
                <a:latin typeface="Cambria" panose="02040503050406030204" pitchFamily="18" charset="0"/>
                <a:ea typeface="Cambria" panose="02040503050406030204" pitchFamily="18" charset="0"/>
              </a:rPr>
              <a:t> </a:t>
            </a:r>
            <a:r>
              <a:rPr lang="ru-RU" sz="1600" dirty="0" err="1" smtClean="0">
                <a:latin typeface="Cambria" panose="02040503050406030204" pitchFamily="18" charset="0"/>
                <a:ea typeface="Cambria" panose="02040503050406030204" pitchFamily="18" charset="0"/>
              </a:rPr>
              <a:t>Мирзиёевнинг</a:t>
            </a:r>
            <a:r>
              <a:rPr lang="ru-RU" sz="1600" dirty="0" smtClean="0">
                <a:latin typeface="Cambria" panose="02040503050406030204" pitchFamily="18" charset="0"/>
                <a:ea typeface="Cambria" panose="02040503050406030204" pitchFamily="18" charset="0"/>
              </a:rPr>
              <a:t> </a:t>
            </a:r>
            <a:br>
              <a:rPr lang="ru-RU" sz="1600" dirty="0" smtClean="0">
                <a:latin typeface="Cambria" panose="02040503050406030204" pitchFamily="18" charset="0"/>
                <a:ea typeface="Cambria" panose="02040503050406030204" pitchFamily="18" charset="0"/>
              </a:rPr>
            </a:br>
            <a:r>
              <a:rPr lang="ru-RU" sz="1600" dirty="0" err="1" smtClean="0">
                <a:latin typeface="Cambria" panose="02040503050406030204" pitchFamily="18" charset="0"/>
                <a:ea typeface="Cambria" panose="02040503050406030204" pitchFamily="18" charset="0"/>
              </a:rPr>
              <a:t>Олий</a:t>
            </a:r>
            <a:r>
              <a:rPr lang="ru-RU" sz="1600" dirty="0" smtClean="0">
                <a:latin typeface="Cambria" panose="02040503050406030204" pitchFamily="18" charset="0"/>
                <a:ea typeface="Cambria" panose="02040503050406030204" pitchFamily="18" charset="0"/>
              </a:rPr>
              <a:t> </a:t>
            </a:r>
            <a:r>
              <a:rPr lang="ru-RU" sz="1600" dirty="0" err="1" smtClean="0">
                <a:latin typeface="Cambria" panose="02040503050406030204" pitchFamily="18" charset="0"/>
                <a:ea typeface="Cambria" panose="02040503050406030204" pitchFamily="18" charset="0"/>
              </a:rPr>
              <a:t>Мажлисга</a:t>
            </a:r>
            <a:r>
              <a:rPr lang="ru-RU" sz="1600" dirty="0" smtClean="0">
                <a:latin typeface="Cambria" panose="02040503050406030204" pitchFamily="18" charset="0"/>
                <a:ea typeface="Cambria" panose="02040503050406030204" pitchFamily="18" charset="0"/>
              </a:rPr>
              <a:t> </a:t>
            </a:r>
            <a:r>
              <a:rPr lang="ru-RU" sz="1600" dirty="0" err="1" smtClean="0">
                <a:latin typeface="Cambria" panose="02040503050406030204" pitchFamily="18" charset="0"/>
                <a:ea typeface="Cambria" panose="02040503050406030204" pitchFamily="18" charset="0"/>
              </a:rPr>
              <a:t>Мурожаатномасидан</a:t>
            </a:r>
            <a:r>
              <a:rPr lang="ru-RU" sz="1600" dirty="0" smtClean="0">
                <a:latin typeface="Cambria" panose="02040503050406030204" pitchFamily="18" charset="0"/>
                <a:ea typeface="Cambria" panose="02040503050406030204" pitchFamily="18" charset="0"/>
              </a:rPr>
              <a:t/>
            </a:r>
            <a:br>
              <a:rPr lang="ru-RU" sz="1600" dirty="0" smtClean="0">
                <a:latin typeface="Cambria" panose="02040503050406030204" pitchFamily="18" charset="0"/>
                <a:ea typeface="Cambria" panose="02040503050406030204" pitchFamily="18" charset="0"/>
              </a:rPr>
            </a:br>
            <a:r>
              <a:rPr lang="ru-RU" sz="1600" dirty="0" smtClean="0">
                <a:latin typeface="Cambria" panose="02040503050406030204" pitchFamily="18" charset="0"/>
                <a:ea typeface="Cambria" panose="02040503050406030204" pitchFamily="18" charset="0"/>
              </a:rPr>
              <a:t>29.12.2021 </a:t>
            </a:r>
            <a:r>
              <a:rPr lang="ru-RU" sz="1600" dirty="0" err="1" smtClean="0">
                <a:latin typeface="Cambria" panose="02040503050406030204" pitchFamily="18" charset="0"/>
                <a:ea typeface="Cambria" panose="02040503050406030204" pitchFamily="18" charset="0"/>
              </a:rPr>
              <a:t>йил</a:t>
            </a:r>
            <a:endParaRPr lang="ru-RU" sz="1600" dirty="0">
              <a:latin typeface="Cambria" panose="02040503050406030204" pitchFamily="18" charset="0"/>
              <a:ea typeface="Cambria" panose="02040503050406030204" pitchFamily="18" charset="0"/>
            </a:endParaRPr>
          </a:p>
        </p:txBody>
      </p:sp>
      <p:sp>
        <p:nvSpPr>
          <p:cNvPr id="7" name="Объект 2"/>
          <p:cNvSpPr txBox="1">
            <a:spLocks/>
          </p:cNvSpPr>
          <p:nvPr/>
        </p:nvSpPr>
        <p:spPr>
          <a:xfrm>
            <a:off x="1475655" y="4725144"/>
            <a:ext cx="7560839" cy="1944216"/>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spcBef>
                <a:spcPts val="600"/>
              </a:spcBef>
            </a:pPr>
            <a:r>
              <a:rPr lang="ru-RU" sz="1400" b="1" dirty="0">
                <a:latin typeface="Cambria" panose="02040503050406030204" pitchFamily="18" charset="0"/>
                <a:ea typeface="Cambria" panose="02040503050406030204" pitchFamily="18" charset="0"/>
              </a:rPr>
              <a:t>К</a:t>
            </a:r>
            <a:r>
              <a:rPr lang="ru-RU" sz="1400" b="1" dirty="0" smtClean="0">
                <a:latin typeface="Cambria" panose="02040503050406030204" pitchFamily="18" charset="0"/>
                <a:ea typeface="Cambria" panose="02040503050406030204" pitchFamily="18" charset="0"/>
              </a:rPr>
              <a:t>амбағалликни </a:t>
            </a:r>
            <a:r>
              <a:rPr lang="ru-RU" sz="1400" b="1" dirty="0" err="1">
                <a:latin typeface="Cambria" panose="02040503050406030204" pitchFamily="18" charset="0"/>
                <a:ea typeface="Cambria" panose="02040503050406030204" pitchFamily="18" charset="0"/>
              </a:rPr>
              <a:t>қисқартириш</a:t>
            </a:r>
            <a:r>
              <a:rPr lang="ru-RU" sz="1400" b="1"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борасида</a:t>
            </a:r>
            <a:r>
              <a:rPr lang="ru-RU" sz="1400" dirty="0">
                <a:latin typeface="Cambria" panose="02040503050406030204" pitchFamily="18" charset="0"/>
                <a:ea typeface="Cambria" panose="02040503050406030204" pitchFamily="18" charset="0"/>
              </a:rPr>
              <a:t> комплекс </a:t>
            </a:r>
            <a:r>
              <a:rPr lang="ru-RU" sz="1400" dirty="0" err="1">
                <a:latin typeface="Cambria" panose="02040503050406030204" pitchFamily="18" charset="0"/>
                <a:ea typeface="Cambria" panose="02040503050406030204" pitchFamily="18" charset="0"/>
              </a:rPr>
              <a:t>ёндашув</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ва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ностандарт</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усулларни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жорий</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этамиз</a:t>
            </a:r>
            <a:r>
              <a:rPr lang="ru-RU" sz="1400" dirty="0" smtClean="0">
                <a:latin typeface="Cambria" panose="02040503050406030204" pitchFamily="18" charset="0"/>
                <a:ea typeface="Cambria" panose="02040503050406030204" pitchFamily="18" charset="0"/>
              </a:rPr>
              <a:t>.</a:t>
            </a:r>
          </a:p>
          <a:p>
            <a:pPr>
              <a:spcBef>
                <a:spcPts val="600"/>
              </a:spcBef>
            </a:pPr>
            <a:r>
              <a:rPr lang="ru-RU" sz="1400" dirty="0" err="1">
                <a:latin typeface="Cambria" panose="02040503050406030204" pitchFamily="18" charset="0"/>
                <a:ea typeface="Cambria" panose="02040503050406030204" pitchFamily="18" charset="0"/>
              </a:rPr>
              <a:t>Бир</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ҳақиқатни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аниқ</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тушуниб</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олишимиз</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керак</a:t>
            </a:r>
            <a:r>
              <a:rPr lang="ru-RU" sz="1400" dirty="0">
                <a:latin typeface="Cambria" panose="02040503050406030204" pitchFamily="18" charset="0"/>
                <a:ea typeface="Cambria" panose="02040503050406030204" pitchFamily="18" charset="0"/>
              </a:rPr>
              <a:t> – </a:t>
            </a:r>
            <a:r>
              <a:rPr lang="ru-RU" sz="1400" b="1" dirty="0" err="1">
                <a:latin typeface="Cambria" panose="02040503050406030204" pitchFamily="18" charset="0"/>
                <a:ea typeface="Cambria" panose="02040503050406030204" pitchFamily="18" charset="0"/>
              </a:rPr>
              <a:t>камбағаллик</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масаласи</a:t>
            </a:r>
            <a:r>
              <a:rPr lang="ru-RU" sz="1400" b="1" dirty="0">
                <a:latin typeface="Cambria" panose="02040503050406030204" pitchFamily="18" charset="0"/>
                <a:ea typeface="Cambria" panose="02040503050406030204" pitchFamily="18" charset="0"/>
              </a:rPr>
              <a:t> </a:t>
            </a:r>
            <a:r>
              <a:rPr lang="ru-RU" sz="1400" dirty="0">
                <a:latin typeface="Cambria" panose="02040503050406030204" pitchFamily="18" charset="0"/>
                <a:ea typeface="Cambria" panose="02040503050406030204" pitchFamily="18" charset="0"/>
              </a:rPr>
              <a:t>кредит, </a:t>
            </a:r>
            <a:r>
              <a:rPr lang="ru-RU" sz="1400" dirty="0" err="1">
                <a:latin typeface="Cambria" panose="02040503050406030204" pitchFamily="18" charset="0"/>
                <a:ea typeface="Cambria" panose="02040503050406030204" pitchFamily="18" charset="0"/>
              </a:rPr>
              <a:t>ижтимоий</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нафақа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ёки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уй</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бериш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билан</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ўз-ўзидан</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ҳал</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бўлиб</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қолмайди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Бунинг</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учун</a:t>
            </a:r>
            <a:r>
              <a:rPr lang="ru-RU" sz="1400"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таълим</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соғлиқни</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сақлаш</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касб-ҳунарга</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ўқитиш</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ичимлик</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сув</a:t>
            </a:r>
            <a:r>
              <a:rPr lang="ru-RU" sz="1400" dirty="0">
                <a:latin typeface="Cambria" panose="02040503050406030204" pitchFamily="18" charset="0"/>
                <a:ea typeface="Cambria" panose="02040503050406030204" pitchFamily="18" charset="0"/>
              </a:rPr>
              <a:t>, энергия </a:t>
            </a:r>
            <a:r>
              <a:rPr lang="ru-RU" sz="1400" dirty="0" err="1">
                <a:latin typeface="Cambria" panose="02040503050406030204" pitchFamily="18" charset="0"/>
                <a:ea typeface="Cambria" panose="02040503050406030204" pitchFamily="18" charset="0"/>
              </a:rPr>
              <a:t>ва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йўл</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инфратузилмаси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билан</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боғлиқ</a:t>
            </a:r>
            <a:r>
              <a:rPr lang="ru-RU" sz="1400" dirty="0">
                <a:latin typeface="Cambria" panose="02040503050406030204" pitchFamily="18" charset="0"/>
                <a:ea typeface="Cambria" panose="02040503050406030204" pitchFamily="18" charset="0"/>
              </a:rPr>
              <a:t> комплекс </a:t>
            </a:r>
            <a:r>
              <a:rPr lang="ru-RU" sz="1400" dirty="0" err="1">
                <a:latin typeface="Cambria" panose="02040503050406030204" pitchFamily="18" charset="0"/>
                <a:ea typeface="Cambria" panose="02040503050406030204" pitchFamily="18" charset="0"/>
              </a:rPr>
              <a:t>муаммоларни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ҳал</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этиб</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бориш</a:t>
            </a:r>
            <a:r>
              <a:rPr lang="ru-RU" sz="1400" dirty="0">
                <a:latin typeface="Cambria" panose="02040503050406030204" pitchFamily="18" charset="0"/>
                <a:ea typeface="Cambria" panose="02040503050406030204" pitchFamily="18" charset="0"/>
              </a:rPr>
              <a:t> </a:t>
            </a:r>
            <a:r>
              <a:rPr lang="ru-RU" sz="1400" dirty="0" err="1" smtClean="0">
                <a:latin typeface="Cambria" panose="02040503050406030204" pitchFamily="18" charset="0"/>
                <a:ea typeface="Cambria" panose="02040503050406030204" pitchFamily="18" charset="0"/>
              </a:rPr>
              <a:t>керак</a:t>
            </a:r>
            <a:r>
              <a:rPr lang="ru-RU" sz="1400" dirty="0" smtClean="0">
                <a:latin typeface="Cambria" panose="02040503050406030204" pitchFamily="18" charset="0"/>
                <a:ea typeface="Cambria" panose="02040503050406030204" pitchFamily="18" charset="0"/>
              </a:rPr>
              <a:t>.</a:t>
            </a:r>
          </a:p>
          <a:p>
            <a:pPr>
              <a:spcBef>
                <a:spcPts val="600"/>
              </a:spcBef>
            </a:pPr>
            <a:r>
              <a:rPr lang="ru-RU" sz="1400" b="1" dirty="0" err="1">
                <a:latin typeface="Cambria" panose="02040503050406030204" pitchFamily="18" charset="0"/>
                <a:ea typeface="Cambria" panose="02040503050406030204" pitchFamily="18" charset="0"/>
              </a:rPr>
              <a:t>Камбағалликдан</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чиқиб</a:t>
            </a:r>
            <a:r>
              <a:rPr lang="ru-RU" sz="1400" b="1" dirty="0">
                <a:latin typeface="Cambria" panose="02040503050406030204" pitchFamily="18" charset="0"/>
                <a:ea typeface="Cambria" panose="02040503050406030204" pitchFamily="18" charset="0"/>
              </a:rPr>
              <a:t> </a:t>
            </a:r>
            <a:r>
              <a:rPr lang="ru-RU" sz="1400" b="1" dirty="0" err="1">
                <a:latin typeface="Cambria" panose="02040503050406030204" pitchFamily="18" charset="0"/>
                <a:ea typeface="Cambria" panose="02040503050406030204" pitchFamily="18" charset="0"/>
              </a:rPr>
              <a:t>кетиш</a:t>
            </a:r>
            <a:r>
              <a:rPr lang="ru-RU" sz="1400" b="1"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учун</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энг</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муҳим</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омил</a:t>
            </a:r>
            <a:r>
              <a:rPr lang="ru-RU" sz="1400" dirty="0">
                <a:latin typeface="Cambria" panose="02040503050406030204" pitchFamily="18" charset="0"/>
                <a:ea typeface="Cambria" panose="02040503050406030204" pitchFamily="18" charset="0"/>
              </a:rPr>
              <a:t> – </a:t>
            </a:r>
            <a:r>
              <a:rPr lang="ru-RU" sz="1400" dirty="0" err="1">
                <a:latin typeface="Cambria" panose="02040503050406030204" pitchFamily="18" charset="0"/>
                <a:ea typeface="Cambria" panose="02040503050406030204" pitchFamily="18" charset="0"/>
              </a:rPr>
              <a:t>бу</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инсоннинг</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интилиши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ўз</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кучига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таянган</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ҳолда</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аниқ</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мақсад</a:t>
            </a:r>
            <a:r>
              <a:rPr lang="ru-RU" sz="1400" dirty="0">
                <a:latin typeface="Cambria" panose="02040503050406030204" pitchFamily="18" charset="0"/>
                <a:ea typeface="Cambria" panose="02040503050406030204" pitchFamily="18" charset="0"/>
              </a:rPr>
              <a:t> сари </a:t>
            </a:r>
            <a:r>
              <a:rPr lang="ru-RU" sz="1400" dirty="0" err="1">
                <a:latin typeface="Cambria" panose="02040503050406030204" pitchFamily="18" charset="0"/>
                <a:ea typeface="Cambria" panose="02040503050406030204" pitchFamily="18" charset="0"/>
              </a:rPr>
              <a:t>ҳаракати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бўлиши</a:t>
            </a:r>
            <a:r>
              <a:rPr lang="ru-RU" sz="1400" dirty="0">
                <a:latin typeface="Cambria" panose="02040503050406030204" pitchFamily="18" charset="0"/>
                <a:ea typeface="Cambria" panose="02040503050406030204" pitchFamily="18" charset="0"/>
              </a:rPr>
              <a:t> </a:t>
            </a:r>
            <a:r>
              <a:rPr lang="ru-RU" sz="1400" dirty="0" err="1">
                <a:latin typeface="Cambria" panose="02040503050406030204" pitchFamily="18" charset="0"/>
                <a:ea typeface="Cambria" panose="02040503050406030204" pitchFamily="18" charset="0"/>
              </a:rPr>
              <a:t>керак</a:t>
            </a:r>
            <a:r>
              <a:rPr lang="ru-RU" sz="1400" dirty="0">
                <a:latin typeface="Cambria" panose="02040503050406030204" pitchFamily="18" charset="0"/>
                <a:ea typeface="Cambria" panose="02040503050406030204" pitchFamily="18" charset="0"/>
              </a:rPr>
              <a:t>. </a:t>
            </a:r>
            <a:endParaRPr lang="ru-RU" sz="1400" dirty="0" smtClean="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23707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7" y="61204"/>
            <a:ext cx="5616625" cy="433470"/>
          </a:xfrm>
          <a:noFill/>
          <a:ln w="6350"/>
        </p:spPr>
        <p:style>
          <a:lnRef idx="2">
            <a:schemeClr val="accent6"/>
          </a:lnRef>
          <a:fillRef idx="1">
            <a:schemeClr val="lt1"/>
          </a:fillRef>
          <a:effectRef idx="0">
            <a:schemeClr val="accent6"/>
          </a:effectRef>
          <a:fontRef idx="minor">
            <a:schemeClr val="dk1"/>
          </a:fontRef>
        </p:style>
        <p:txBody>
          <a:bodyPr>
            <a:normAutofit fontScale="90000"/>
          </a:bodyPr>
          <a:lstStyle/>
          <a:p>
            <a:r>
              <a:rPr lang="uz-Cyrl-UZ" sz="2400" b="1" dirty="0" smtClean="0">
                <a:latin typeface="Cambria" panose="02040503050406030204" pitchFamily="18" charset="0"/>
                <a:ea typeface="Cambria" panose="02040503050406030204" pitchFamily="18" charset="0"/>
              </a:rPr>
              <a:t>Камбағаллик </a:t>
            </a:r>
            <a:r>
              <a:rPr lang="uz-Cyrl-UZ" sz="2400" b="1" dirty="0" smtClean="0">
                <a:latin typeface="Cambria" panose="02040503050406030204" pitchFamily="18" charset="0"/>
                <a:ea typeface="Cambria" panose="02040503050406030204" pitchFamily="18" charset="0"/>
              </a:rPr>
              <a:t>нима</a:t>
            </a:r>
            <a:r>
              <a:rPr lang="uz-Latn-UZ" sz="2400" b="1" dirty="0" smtClean="0">
                <a:latin typeface="Cambria" panose="02040503050406030204" pitchFamily="18" charset="0"/>
                <a:ea typeface="Cambria" panose="02040503050406030204" pitchFamily="18" charset="0"/>
              </a:rPr>
              <a:t> </a:t>
            </a:r>
            <a:r>
              <a:rPr lang="uz-Cyrl-UZ" sz="2400" b="1" dirty="0" smtClean="0">
                <a:latin typeface="Cambria" panose="02040503050406030204" pitchFamily="18" charset="0"/>
                <a:ea typeface="Cambria" panose="02040503050406030204" pitchFamily="18" charset="0"/>
              </a:rPr>
              <a:t>ёки ким камбағал?</a:t>
            </a:r>
            <a:endParaRPr lang="ru-RU" sz="2400" b="1"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1619674" y="584683"/>
            <a:ext cx="7382287" cy="1292209"/>
          </a:xfrm>
          <a:noFill/>
        </p:spPr>
        <p:style>
          <a:lnRef idx="2">
            <a:schemeClr val="accent5"/>
          </a:lnRef>
          <a:fillRef idx="1">
            <a:schemeClr val="lt1"/>
          </a:fillRef>
          <a:effectRef idx="0">
            <a:schemeClr val="accent5"/>
          </a:effectRef>
          <a:fontRef idx="minor">
            <a:schemeClr val="dk1"/>
          </a:fontRef>
        </p:style>
        <p:txBody>
          <a:bodyPr>
            <a:normAutofit lnSpcReduction="10000"/>
          </a:bodyPr>
          <a:lstStyle/>
          <a:p>
            <a:pPr marL="0" indent="361950" algn="just">
              <a:spcBef>
                <a:spcPts val="0"/>
              </a:spcBef>
            </a:pPr>
            <a:r>
              <a:rPr lang="uz-Cyrl-UZ" sz="1400" b="1" dirty="0">
                <a:latin typeface="Arial" panose="020B0604020202020204" pitchFamily="34" charset="0"/>
                <a:ea typeface="Calibri" panose="020F0502020204030204" pitchFamily="34" charset="0"/>
                <a:cs typeface="Times New Roman" panose="02020603050405020304" pitchFamily="18" charset="0"/>
              </a:rPr>
              <a:t>К</a:t>
            </a:r>
            <a:r>
              <a:rPr lang="uz-Cyrl-UZ" sz="1400" b="1" dirty="0" smtClean="0">
                <a:latin typeface="Arial" panose="020B0604020202020204" pitchFamily="34" charset="0"/>
                <a:ea typeface="Calibri" panose="020F0502020204030204" pitchFamily="34" charset="0"/>
                <a:cs typeface="Times New Roman" panose="02020603050405020304" pitchFamily="18" charset="0"/>
              </a:rPr>
              <a:t>амбағаллик</a:t>
            </a:r>
            <a:r>
              <a:rPr lang="uz-Cyrl-UZ" sz="1400" dirty="0" smtClean="0">
                <a:latin typeface="Arial" panose="020B0604020202020204" pitchFamily="34" charset="0"/>
                <a:ea typeface="Calibri" panose="020F0502020204030204" pitchFamily="34" charset="0"/>
                <a:cs typeface="Times New Roman" panose="02020603050405020304" pitchFamily="18" charset="0"/>
              </a:rPr>
              <a:t> </a:t>
            </a:r>
            <a:r>
              <a:rPr lang="uz-Cyrl-UZ" sz="1400" dirty="0">
                <a:latin typeface="Arial" panose="020B0604020202020204" pitchFamily="34" charset="0"/>
                <a:ea typeface="Calibri" panose="020F0502020204030204" pitchFamily="34" charset="0"/>
                <a:cs typeface="Times New Roman" panose="02020603050405020304" pitchFamily="18" charset="0"/>
              </a:rPr>
              <a:t>ва </a:t>
            </a:r>
            <a:r>
              <a:rPr lang="uz-Cyrl-UZ" sz="1400" b="1" dirty="0">
                <a:latin typeface="Arial" panose="020B0604020202020204" pitchFamily="34" charset="0"/>
                <a:ea typeface="Calibri" panose="020F0502020204030204" pitchFamily="34" charset="0"/>
                <a:cs typeface="Times New Roman" panose="02020603050405020304" pitchFamily="18" charset="0"/>
              </a:rPr>
              <a:t>қашшоқлик</a:t>
            </a:r>
            <a:r>
              <a:rPr lang="uz-Cyrl-UZ" sz="1400" dirty="0">
                <a:latin typeface="Arial" panose="020B0604020202020204" pitchFamily="34" charset="0"/>
                <a:ea typeface="Calibri" panose="020F0502020204030204" pitchFamily="34" charset="0"/>
                <a:cs typeface="Times New Roman" panose="02020603050405020304" pitchFamily="18" charset="0"/>
              </a:rPr>
              <a:t> </a:t>
            </a:r>
            <a:r>
              <a:rPr lang="uz-Cyrl-UZ" sz="1400" dirty="0" smtClean="0">
                <a:latin typeface="Arial" panose="020B0604020202020204" pitchFamily="34" charset="0"/>
                <a:ea typeface="Calibri" panose="020F0502020204030204" pitchFamily="34" charset="0"/>
                <a:cs typeface="Times New Roman" panose="02020603050405020304" pitchFamily="18" charset="0"/>
              </a:rPr>
              <a:t>тушунчаларининг жаҳон </a:t>
            </a:r>
            <a:r>
              <a:rPr lang="uz-Cyrl-UZ" sz="1400" dirty="0">
                <a:latin typeface="Arial" panose="020B0604020202020204" pitchFamily="34" charset="0"/>
                <a:ea typeface="Calibri" panose="020F0502020204030204" pitchFamily="34" charset="0"/>
                <a:cs typeface="Times New Roman" panose="02020603050405020304" pitchFamily="18" charset="0"/>
              </a:rPr>
              <a:t>бўйлаб </a:t>
            </a:r>
            <a:r>
              <a:rPr lang="uz-Cyrl-UZ" sz="1400" b="1" dirty="0" smtClean="0">
                <a:latin typeface="Arial" panose="020B0604020202020204" pitchFamily="34" charset="0"/>
                <a:ea typeface="Calibri" panose="020F0502020204030204" pitchFamily="34" charset="0"/>
                <a:cs typeface="Times New Roman" panose="02020603050405020304" pitchFamily="18" charset="0"/>
              </a:rPr>
              <a:t>умумқабул </a:t>
            </a:r>
            <a:r>
              <a:rPr lang="uz-Cyrl-UZ" sz="1400" b="1" dirty="0">
                <a:latin typeface="Arial" panose="020B0604020202020204" pitchFamily="34" charset="0"/>
                <a:ea typeface="Calibri" panose="020F0502020204030204" pitchFamily="34" charset="0"/>
                <a:cs typeface="Times New Roman" panose="02020603050405020304" pitchFamily="18" charset="0"/>
              </a:rPr>
              <a:t>қилинган </a:t>
            </a:r>
            <a:r>
              <a:rPr lang="uz-Cyrl-UZ" sz="1400" dirty="0">
                <a:latin typeface="Arial" panose="020B0604020202020204" pitchFamily="34" charset="0"/>
                <a:ea typeface="Calibri" panose="020F0502020204030204" pitchFamily="34" charset="0"/>
                <a:cs typeface="Times New Roman" panose="02020603050405020304" pitchFamily="18" charset="0"/>
              </a:rPr>
              <a:t>ҳамда </a:t>
            </a:r>
            <a:r>
              <a:rPr lang="uz-Cyrl-UZ" sz="1400" b="1" dirty="0">
                <a:latin typeface="Arial" panose="020B0604020202020204" pitchFamily="34" charset="0"/>
                <a:ea typeface="Calibri" panose="020F0502020204030204" pitchFamily="34" charset="0"/>
                <a:cs typeface="Times New Roman" panose="02020603050405020304" pitchFamily="18" charset="0"/>
              </a:rPr>
              <a:t>ягона</a:t>
            </a:r>
            <a:r>
              <a:rPr lang="uz-Cyrl-UZ" sz="1400" dirty="0">
                <a:latin typeface="Arial" panose="020B0604020202020204" pitchFamily="34" charset="0"/>
                <a:ea typeface="Calibri" panose="020F0502020204030204" pitchFamily="34" charset="0"/>
                <a:cs typeface="Times New Roman" panose="02020603050405020304" pitchFamily="18" charset="0"/>
              </a:rPr>
              <a:t> келишилган таърифи ишлаб чиқилмаган. </a:t>
            </a:r>
            <a:endParaRPr lang="uz-Cyrl-UZ" sz="1400" dirty="0" smtClean="0">
              <a:latin typeface="Arial" panose="020B0604020202020204" pitchFamily="34" charset="0"/>
              <a:ea typeface="Calibri" panose="020F0502020204030204" pitchFamily="34" charset="0"/>
              <a:cs typeface="Times New Roman" panose="02020603050405020304" pitchFamily="18" charset="0"/>
            </a:endParaRPr>
          </a:p>
          <a:p>
            <a:pPr marL="0" indent="361950" algn="just">
              <a:lnSpc>
                <a:spcPct val="110000"/>
              </a:lnSpc>
            </a:pPr>
            <a:r>
              <a:rPr lang="uz-Cyrl-UZ" sz="1400" dirty="0" smtClean="0">
                <a:latin typeface="Arial" panose="020B0604020202020204" pitchFamily="34" charset="0"/>
                <a:ea typeface="Calibri" panose="020F0502020204030204" pitchFamily="34" charset="0"/>
                <a:cs typeface="Times New Roman" panose="02020603050405020304" pitchFamily="18" charset="0"/>
              </a:rPr>
              <a:t>Ҳар </a:t>
            </a:r>
            <a:r>
              <a:rPr lang="uz-Cyrl-UZ" sz="1400" dirty="0">
                <a:latin typeface="Arial" panose="020B0604020202020204" pitchFamily="34" charset="0"/>
                <a:ea typeface="Calibri" panose="020F0502020204030204" pitchFamily="34" charset="0"/>
                <a:cs typeface="Times New Roman" panose="02020603050405020304" pitchFamily="18" charset="0"/>
              </a:rPr>
              <a:t>бир мамлакат </a:t>
            </a:r>
            <a:r>
              <a:rPr lang="uz-Cyrl-UZ" sz="1400" b="1" dirty="0" smtClean="0">
                <a:latin typeface="Arial" panose="020B0604020202020204" pitchFamily="34" charset="0"/>
                <a:ea typeface="Calibri" panose="020F0502020204030204" pitchFamily="34" charset="0"/>
                <a:cs typeface="Times New Roman" panose="02020603050405020304" pitchFamily="18" charset="0"/>
              </a:rPr>
              <a:t>ижтимоий-иқтисодий ҳолати </a:t>
            </a:r>
            <a:r>
              <a:rPr lang="uz-Cyrl-UZ" sz="1400" dirty="0" smtClean="0">
                <a:latin typeface="Arial" panose="020B0604020202020204" pitchFamily="34" charset="0"/>
                <a:ea typeface="Calibri" panose="020F0502020204030204" pitchFamily="34" charset="0"/>
                <a:cs typeface="Times New Roman" panose="02020603050405020304" pitchFamily="18" charset="0"/>
              </a:rPr>
              <a:t>ва амалга ошираётган ислоҳотларига мувофиқ белгиланган </a:t>
            </a:r>
            <a:r>
              <a:rPr lang="uz-Cyrl-UZ" sz="1400" b="1" dirty="0" smtClean="0">
                <a:latin typeface="Arial" panose="020B0604020202020204" pitchFamily="34" charset="0"/>
                <a:ea typeface="Calibri" panose="020F0502020204030204" pitchFamily="34" charset="0"/>
                <a:cs typeface="Times New Roman" panose="02020603050405020304" pitchFamily="18" charset="0"/>
              </a:rPr>
              <a:t>камбағаллик мезонидан </a:t>
            </a:r>
            <a:r>
              <a:rPr lang="uz-Cyrl-UZ" sz="1400" dirty="0" smtClean="0">
                <a:latin typeface="Arial" panose="020B0604020202020204" pitchFamily="34" charset="0"/>
                <a:ea typeface="Calibri" panose="020F0502020204030204" pitchFamily="34" charset="0"/>
                <a:cs typeface="Times New Roman" panose="02020603050405020304" pitchFamily="18" charset="0"/>
              </a:rPr>
              <a:t>келиб </a:t>
            </a:r>
            <a:r>
              <a:rPr lang="uz-Cyrl-UZ" sz="1400" dirty="0">
                <a:latin typeface="Arial" panose="020B0604020202020204" pitchFamily="34" charset="0"/>
                <a:ea typeface="Calibri" panose="020F0502020204030204" pitchFamily="34" charset="0"/>
                <a:cs typeface="Times New Roman" panose="02020603050405020304" pitchFamily="18" charset="0"/>
              </a:rPr>
              <a:t>чиқиб тавсифлайди</a:t>
            </a:r>
            <a:r>
              <a:rPr lang="uz-Cyrl-UZ" sz="1400" dirty="0" smtClean="0">
                <a:latin typeface="Arial" panose="020B0604020202020204" pitchFamily="34" charset="0"/>
                <a:ea typeface="Calibri" panose="020F0502020204030204" pitchFamily="34" charset="0"/>
                <a:cs typeface="Times New Roman" panose="02020603050405020304" pitchFamily="18" charset="0"/>
              </a:rPr>
              <a:t>.</a:t>
            </a:r>
            <a:endParaRPr lang="ru-RU" sz="1400" dirty="0"/>
          </a:p>
        </p:txBody>
      </p:sp>
      <p:sp>
        <p:nvSpPr>
          <p:cNvPr id="6" name="Прямоугольник 5"/>
          <p:cNvSpPr/>
          <p:nvPr/>
        </p:nvSpPr>
        <p:spPr>
          <a:xfrm>
            <a:off x="1619674" y="2024844"/>
            <a:ext cx="7382288" cy="1365758"/>
          </a:xfrm>
          <a:prstGeom prst="rect">
            <a:avLst/>
          </a:prstGeom>
          <a:noFill/>
        </p:spPr>
        <p:style>
          <a:lnRef idx="2">
            <a:schemeClr val="accent5"/>
          </a:lnRef>
          <a:fillRef idx="1">
            <a:schemeClr val="lt1"/>
          </a:fillRef>
          <a:effectRef idx="0">
            <a:schemeClr val="accent5"/>
          </a:effectRef>
          <a:fontRef idx="minor">
            <a:schemeClr val="dk1"/>
          </a:fontRef>
        </p:style>
        <p:txBody>
          <a:bodyPr wrap="square">
            <a:spAutoFit/>
          </a:bodyPr>
          <a:lstStyle/>
          <a:p>
            <a:pPr indent="271463" algn="just">
              <a:lnSpc>
                <a:spcPct val="107000"/>
              </a:lnSpc>
              <a:spcAft>
                <a:spcPts val="0"/>
              </a:spcAft>
            </a:pPr>
            <a:r>
              <a:rPr lang="uz-Cyrl-UZ" sz="1300" b="1" u="sng" dirty="0" smtClean="0">
                <a:latin typeface="Arial" panose="020B0604020202020204" pitchFamily="34" charset="0"/>
                <a:ea typeface="Calibri" panose="020F0502020204030204" pitchFamily="34" charset="0"/>
                <a:cs typeface="Times New Roman" panose="02020603050405020304" pitchFamily="18" charset="0"/>
              </a:rPr>
              <a:t>Қашшоқлик</a:t>
            </a:r>
            <a:r>
              <a:rPr lang="uz-Cyrl-UZ" sz="1300" dirty="0" smtClean="0">
                <a:latin typeface="Arial" panose="020B0604020202020204" pitchFamily="34" charset="0"/>
                <a:ea typeface="Calibri" panose="020F0502020204030204" pitchFamily="34" charset="0"/>
                <a:cs typeface="Times New Roman" panose="02020603050405020304" pitchFamily="18" charset="0"/>
              </a:rPr>
              <a:t> </a:t>
            </a:r>
            <a:r>
              <a:rPr lang="uz-Cyrl-UZ" sz="1300" dirty="0">
                <a:latin typeface="Arial" panose="020B0604020202020204" pitchFamily="34" charset="0"/>
                <a:ea typeface="Calibri" panose="020F0502020204030204" pitchFamily="34" charset="0"/>
                <a:cs typeface="Times New Roman" panose="02020603050405020304" pitchFamily="18" charset="0"/>
              </a:rPr>
              <a:t>– инсоннинг ҳаёт кечириши учун зарур бўлган даромад ва ресурслар етишмаслиги, бундан ташқари, очлик ва тўйиб овқатланмаслик, соғлиқни сақлаш, таълим ёки бошқа асосий хизматлардан фойдаланишда чекловларнинг мавжудлиги, турар-жойнинг йўқлиги, хавфли табиий ва техноген муҳитда ҳамда ижтимоий тенгсизлик шароитида яшашига нисбатан айтилади </a:t>
            </a:r>
            <a:r>
              <a:rPr lang="uz-Cyrl-UZ" sz="1300" i="1" dirty="0">
                <a:latin typeface="Arial" panose="020B0604020202020204" pitchFamily="34" charset="0"/>
                <a:ea typeface="Calibri" panose="020F0502020204030204" pitchFamily="34" charset="0"/>
                <a:cs typeface="Times New Roman" panose="02020603050405020304" pitchFamily="18" charset="0"/>
              </a:rPr>
              <a:t>(БМТнинг “Ижтимоий ҳимоя борасида юқори даражадаги Бутунжаҳон саммити”дан)</a:t>
            </a:r>
            <a:r>
              <a:rPr lang="uz-Cyrl-UZ" sz="1300" dirty="0">
                <a:latin typeface="Arial" panose="020B0604020202020204" pitchFamily="34" charset="0"/>
                <a:ea typeface="Calibri" panose="020F0502020204030204" pitchFamily="34" charset="0"/>
                <a:cs typeface="Times New Roman" panose="02020603050405020304" pitchFamily="18" charset="0"/>
              </a:rPr>
              <a:t>.</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1619674" y="3468351"/>
            <a:ext cx="7369216" cy="1804597"/>
          </a:xfrm>
          <a:prstGeom prst="rect">
            <a:avLst/>
          </a:prstGeom>
          <a:noFill/>
        </p:spPr>
        <p:style>
          <a:lnRef idx="2">
            <a:schemeClr val="accent5"/>
          </a:lnRef>
          <a:fillRef idx="1">
            <a:schemeClr val="lt1"/>
          </a:fillRef>
          <a:effectRef idx="0">
            <a:schemeClr val="accent5"/>
          </a:effectRef>
          <a:fontRef idx="minor">
            <a:schemeClr val="dk1"/>
          </a:fontRef>
        </p:style>
        <p:txBody>
          <a:bodyPr wrap="square">
            <a:spAutoFit/>
          </a:bodyPr>
          <a:lstStyle/>
          <a:p>
            <a:pPr indent="271463" algn="just">
              <a:lnSpc>
                <a:spcPct val="107000"/>
              </a:lnSpc>
              <a:spcAft>
                <a:spcPts val="0"/>
              </a:spcAft>
            </a:pPr>
            <a:r>
              <a:rPr lang="uz-Cyrl-UZ" sz="1300" b="1" u="sng" dirty="0">
                <a:latin typeface="Arial" panose="020B0604020202020204" pitchFamily="34" charset="0"/>
                <a:ea typeface="Calibri" panose="020F0502020204030204" pitchFamily="34" charset="0"/>
                <a:cs typeface="Times New Roman" panose="02020603050405020304" pitchFamily="18" charset="0"/>
              </a:rPr>
              <a:t>Камбағаллик</a:t>
            </a:r>
            <a:r>
              <a:rPr lang="uz-Cyrl-UZ" sz="1300" dirty="0">
                <a:latin typeface="Arial" panose="020B0604020202020204" pitchFamily="34" charset="0"/>
                <a:ea typeface="Calibri" panose="020F0502020204030204" pitchFamily="34" charset="0"/>
                <a:cs typeface="Times New Roman" panose="02020603050405020304" pitchFamily="18" charset="0"/>
              </a:rPr>
              <a:t> – </a:t>
            </a:r>
            <a:r>
              <a:rPr lang="uz-Cyrl-UZ" sz="1300" dirty="0" smtClean="0">
                <a:latin typeface="Arial" panose="020B0604020202020204" pitchFamily="34" charset="0"/>
                <a:ea typeface="Calibri" panose="020F0502020204030204" pitchFamily="34" charset="0"/>
                <a:cs typeface="Times New Roman" panose="02020603050405020304" pitchFamily="18" charset="0"/>
              </a:rPr>
              <a:t>инсоннинг </a:t>
            </a:r>
            <a:r>
              <a:rPr lang="uz-Cyrl-UZ" sz="1300" dirty="0">
                <a:latin typeface="Arial" panose="020B0604020202020204" pitchFamily="34" charset="0"/>
                <a:ea typeface="Calibri" panose="020F0502020204030204" pitchFamily="34" charset="0"/>
                <a:cs typeface="Times New Roman" panose="02020603050405020304" pitchFamily="18" charset="0"/>
              </a:rPr>
              <a:t>ҳаёти давомида танлов ва имкониятларга эга бўлмаслиги, жамиятда тўлақонли иштирок этиш учун тўсиқларнинг мавжудлиги, бундан ташқари, оиласини боқиши ва кийинтириши, таълим олиши ёки касалхонада даволаниши, бирор соҳада фаолият юритиши ёки даромад олишга имкон берадиган меҳнат </a:t>
            </a:r>
            <a:r>
              <a:rPr lang="uz-Cyrl-UZ" sz="1300" dirty="0" smtClean="0">
                <a:latin typeface="Arial" panose="020B0604020202020204" pitchFamily="34" charset="0"/>
                <a:ea typeface="Calibri" panose="020F0502020204030204" pitchFamily="34" charset="0"/>
                <a:cs typeface="Times New Roman" panose="02020603050405020304" pitchFamily="18" charset="0"/>
              </a:rPr>
              <a:t>ҳамда </a:t>
            </a:r>
            <a:r>
              <a:rPr lang="uz-Cyrl-UZ" sz="1300" dirty="0">
                <a:latin typeface="Arial" panose="020B0604020202020204" pitchFamily="34" charset="0"/>
                <a:ea typeface="Calibri" panose="020F0502020204030204" pitchFamily="34" charset="0"/>
                <a:cs typeface="Times New Roman" panose="02020603050405020304" pitchFamily="18" charset="0"/>
              </a:rPr>
              <a:t>кредит олиш имкониятининг чекланганлигида намоён бўлади. Шунингдек, камбағаллик - бу инсонлар, уй хўжаликлари ва жамоаларнинг ижтимоий жиҳатдан чегараланганлиги, хавф-хатарлар олдида чорасизлиги ҳамда ночорлиги саналади </a:t>
            </a:r>
            <a:r>
              <a:rPr lang="uz-Cyrl-UZ" sz="1300" i="1" dirty="0">
                <a:latin typeface="Arial" panose="020B0604020202020204" pitchFamily="34" charset="0"/>
                <a:ea typeface="Calibri" panose="020F0502020204030204" pitchFamily="34" charset="0"/>
                <a:cs typeface="Times New Roman" panose="02020603050405020304" pitchFamily="18" charset="0"/>
              </a:rPr>
              <a:t>(БМТ Европа Иқтисодий комиссиясининг “Камбағалликни ўлчаш бўйича қўлланма”сидан, 2017 йил Нью-Йорк, Женева)</a:t>
            </a:r>
            <a:r>
              <a:rPr lang="uz-Cyrl-UZ" sz="1300" dirty="0">
                <a:latin typeface="Arial" panose="020B0604020202020204" pitchFamily="34" charset="0"/>
                <a:ea typeface="Calibri" panose="020F0502020204030204" pitchFamily="34" charset="0"/>
                <a:cs typeface="Times New Roman" panose="02020603050405020304" pitchFamily="18" charset="0"/>
              </a:rPr>
              <a:t>.</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Прямоугольник 9"/>
          <p:cNvSpPr/>
          <p:nvPr/>
        </p:nvSpPr>
        <p:spPr>
          <a:xfrm>
            <a:off x="1619674" y="5350697"/>
            <a:ext cx="7369216" cy="738664"/>
          </a:xfrm>
          <a:prstGeom prst="rect">
            <a:avLst/>
          </a:prstGeom>
          <a:ln w="15875">
            <a:solidFill>
              <a:schemeClr val="accent5"/>
            </a:solidFill>
          </a:ln>
        </p:spPr>
        <p:txBody>
          <a:bodyPr wrap="square">
            <a:spAutoFit/>
          </a:bodyPr>
          <a:lstStyle/>
          <a:p>
            <a:r>
              <a:rPr lang="uz-Cyrl-UZ" sz="1400" dirty="0" smtClean="0">
                <a:latin typeface="Arial" panose="020B0604020202020204" pitchFamily="34" charset="0"/>
                <a:cs typeface="Times New Roman" panose="02020603050405020304" pitchFamily="18" charset="0"/>
              </a:rPr>
              <a:t>Қисқача айтганда, </a:t>
            </a:r>
            <a:r>
              <a:rPr lang="uz-Cyrl-UZ" sz="1400" b="1" dirty="0" smtClean="0">
                <a:latin typeface="Arial" panose="020B0604020202020204" pitchFamily="34" charset="0"/>
                <a:cs typeface="Times New Roman" panose="02020603050405020304" pitchFamily="18" charset="0"/>
              </a:rPr>
              <a:t>қашшоқ инсон</a:t>
            </a:r>
            <a:r>
              <a:rPr lang="uz-Cyrl-UZ" sz="1400" dirty="0" smtClean="0">
                <a:latin typeface="Arial" panose="020B0604020202020204" pitchFamily="34" charset="0"/>
                <a:cs typeface="Times New Roman" panose="02020603050405020304" pitchFamily="18" charset="0"/>
              </a:rPr>
              <a:t> биринчи навбатдаги эҳтиёжларини (овқатланиш, кийиниш, турар-жой ва хок.) ҳам қондира олмайди, </a:t>
            </a:r>
            <a:r>
              <a:rPr lang="uz-Cyrl-UZ" sz="1400" b="1" dirty="0" smtClean="0">
                <a:latin typeface="Arial" panose="020B0604020202020204" pitchFamily="34" charset="0"/>
                <a:cs typeface="Times New Roman" panose="02020603050405020304" pitchFamily="18" charset="0"/>
              </a:rPr>
              <a:t>камбағал инсон </a:t>
            </a:r>
            <a:r>
              <a:rPr lang="uz-Cyrl-UZ" sz="1400" dirty="0" smtClean="0">
                <a:latin typeface="Arial" panose="020B0604020202020204" pitchFamily="34" charset="0"/>
                <a:cs typeface="Times New Roman" panose="02020603050405020304" pitchFamily="18" charset="0"/>
              </a:rPr>
              <a:t>эса ўша эҳтиёжларни қисман қондириши мумкин ёки эҳтиёжидан орттира олмайди.</a:t>
            </a:r>
            <a:endParaRPr lang="ru-RU" sz="1400" dirty="0"/>
          </a:p>
        </p:txBody>
      </p:sp>
      <p:sp>
        <p:nvSpPr>
          <p:cNvPr id="11" name="Прямоугольник 10"/>
          <p:cNvSpPr/>
          <p:nvPr/>
        </p:nvSpPr>
        <p:spPr>
          <a:xfrm>
            <a:off x="1475656" y="6175638"/>
            <a:ext cx="7513234" cy="677108"/>
          </a:xfrm>
          <a:prstGeom prst="rect">
            <a:avLst/>
          </a:prstGeom>
        </p:spPr>
        <p:txBody>
          <a:bodyPr wrap="square">
            <a:spAutoFit/>
          </a:bodyPr>
          <a:lstStyle/>
          <a:p>
            <a:r>
              <a:rPr lang="ru-RU" sz="1200" b="1" i="1" dirty="0" err="1">
                <a:solidFill>
                  <a:srgbClr val="212529"/>
                </a:solidFill>
                <a:latin typeface="Open Sans"/>
              </a:rPr>
              <a:t>Ҳанафий</a:t>
            </a:r>
            <a:r>
              <a:rPr lang="ru-RU" sz="1200" b="1" i="1" dirty="0">
                <a:solidFill>
                  <a:srgbClr val="212529"/>
                </a:solidFill>
                <a:latin typeface="Open Sans"/>
              </a:rPr>
              <a:t> </a:t>
            </a:r>
            <a:r>
              <a:rPr lang="ru-RU" sz="1200" b="1" i="1" dirty="0" err="1">
                <a:solidFill>
                  <a:srgbClr val="212529"/>
                </a:solidFill>
                <a:latin typeface="Open Sans"/>
              </a:rPr>
              <a:t>мазҳаби</a:t>
            </a:r>
            <a:r>
              <a:rPr lang="ru-RU" sz="1200" b="1" i="1" dirty="0">
                <a:solidFill>
                  <a:srgbClr val="212529"/>
                </a:solidFill>
                <a:latin typeface="Open Sans"/>
              </a:rPr>
              <a:t> </a:t>
            </a:r>
            <a:r>
              <a:rPr lang="ru-RU" sz="1200" b="1" i="1" dirty="0" err="1">
                <a:solidFill>
                  <a:srgbClr val="212529"/>
                </a:solidFill>
                <a:latin typeface="Open Sans"/>
              </a:rPr>
              <a:t>таърифида</a:t>
            </a:r>
            <a:r>
              <a:rPr lang="ru-RU" sz="1200" b="1" i="1" dirty="0">
                <a:solidFill>
                  <a:srgbClr val="212529"/>
                </a:solidFill>
                <a:latin typeface="Open Sans"/>
              </a:rPr>
              <a:t> </a:t>
            </a:r>
            <a:r>
              <a:rPr lang="ru-RU" sz="1200" b="1" i="1" dirty="0" err="1" smtClean="0">
                <a:solidFill>
                  <a:srgbClr val="212529"/>
                </a:solidFill>
                <a:latin typeface="Open Sans"/>
              </a:rPr>
              <a:t>мискин</a:t>
            </a:r>
            <a:r>
              <a:rPr lang="ru-RU" sz="1200" b="1" i="1" dirty="0" smtClean="0">
                <a:solidFill>
                  <a:srgbClr val="212529"/>
                </a:solidFill>
                <a:latin typeface="Open Sans"/>
              </a:rPr>
              <a:t> - </a:t>
            </a:r>
            <a:r>
              <a:rPr lang="ru-RU" sz="1200" b="1" i="1" dirty="0" err="1" smtClean="0">
                <a:solidFill>
                  <a:srgbClr val="212529"/>
                </a:solidFill>
                <a:latin typeface="Open Sans"/>
              </a:rPr>
              <a:t>ҳеч</a:t>
            </a:r>
            <a:r>
              <a:rPr lang="ru-RU" sz="1200" b="1" i="1" dirty="0" smtClean="0">
                <a:solidFill>
                  <a:srgbClr val="212529"/>
                </a:solidFill>
                <a:latin typeface="Open Sans"/>
              </a:rPr>
              <a:t> </a:t>
            </a:r>
            <a:r>
              <a:rPr lang="ru-RU" sz="1200" b="1" i="1" dirty="0" err="1">
                <a:solidFill>
                  <a:srgbClr val="212529"/>
                </a:solidFill>
                <a:latin typeface="Open Sans"/>
              </a:rPr>
              <a:t>нарсаси</a:t>
            </a:r>
            <a:r>
              <a:rPr lang="ru-RU" sz="1200" b="1" i="1" dirty="0">
                <a:solidFill>
                  <a:srgbClr val="212529"/>
                </a:solidFill>
                <a:latin typeface="Open Sans"/>
              </a:rPr>
              <a:t> </a:t>
            </a:r>
            <a:r>
              <a:rPr lang="ru-RU" sz="1200" b="1" i="1" dirty="0" err="1">
                <a:solidFill>
                  <a:srgbClr val="212529"/>
                </a:solidFill>
                <a:latin typeface="Open Sans"/>
              </a:rPr>
              <a:t>йўқ</a:t>
            </a:r>
            <a:r>
              <a:rPr lang="ru-RU" sz="1200" b="1" i="1" dirty="0">
                <a:solidFill>
                  <a:srgbClr val="212529"/>
                </a:solidFill>
                <a:latin typeface="Open Sans"/>
              </a:rPr>
              <a:t> </a:t>
            </a:r>
            <a:r>
              <a:rPr lang="ru-RU" sz="1200" b="1" i="1" dirty="0" err="1" smtClean="0">
                <a:solidFill>
                  <a:srgbClr val="212529"/>
                </a:solidFill>
                <a:latin typeface="Open Sans"/>
              </a:rPr>
              <a:t>одамдир</a:t>
            </a:r>
            <a:r>
              <a:rPr lang="ru-RU" sz="1200" b="1" i="1" dirty="0" smtClean="0">
                <a:solidFill>
                  <a:srgbClr val="212529"/>
                </a:solidFill>
                <a:latin typeface="Open Sans"/>
              </a:rPr>
              <a:t>. </a:t>
            </a:r>
          </a:p>
          <a:p>
            <a:r>
              <a:rPr lang="ru-RU" sz="1200" b="1" i="1" dirty="0" err="1" smtClean="0">
                <a:solidFill>
                  <a:srgbClr val="212529"/>
                </a:solidFill>
                <a:latin typeface="Open Sans"/>
              </a:rPr>
              <a:t>Фақир</a:t>
            </a:r>
            <a:r>
              <a:rPr lang="ru-RU" sz="1200" b="1" i="1" dirty="0" smtClean="0">
                <a:solidFill>
                  <a:srgbClr val="212529"/>
                </a:solidFill>
                <a:latin typeface="Open Sans"/>
              </a:rPr>
              <a:t> </a:t>
            </a:r>
            <a:r>
              <a:rPr lang="ru-RU" sz="1200" b="1" i="1" dirty="0" err="1" smtClean="0">
                <a:solidFill>
                  <a:srgbClr val="212529"/>
                </a:solidFill>
                <a:latin typeface="Open Sans"/>
              </a:rPr>
              <a:t>эса</a:t>
            </a:r>
            <a:r>
              <a:rPr lang="ru-RU" sz="1200" b="1" i="1" dirty="0" smtClean="0">
                <a:solidFill>
                  <a:srgbClr val="212529"/>
                </a:solidFill>
                <a:latin typeface="Open Sans"/>
              </a:rPr>
              <a:t> - </a:t>
            </a:r>
            <a:r>
              <a:rPr lang="ru-RU" sz="1200" b="1" i="1" dirty="0" err="1" smtClean="0">
                <a:solidFill>
                  <a:srgbClr val="212529"/>
                </a:solidFill>
                <a:latin typeface="Open Sans"/>
              </a:rPr>
              <a:t>баъзи</a:t>
            </a:r>
            <a:r>
              <a:rPr lang="ru-RU" sz="1200" b="1" i="1" dirty="0" smtClean="0">
                <a:solidFill>
                  <a:srgbClr val="212529"/>
                </a:solidFill>
                <a:latin typeface="Open Sans"/>
              </a:rPr>
              <a:t> </a:t>
            </a:r>
            <a:r>
              <a:rPr lang="ru-RU" sz="1200" b="1" i="1" dirty="0" err="1">
                <a:solidFill>
                  <a:srgbClr val="212529"/>
                </a:solidFill>
                <a:latin typeface="Open Sans"/>
              </a:rPr>
              <a:t>нарсаларни</a:t>
            </a:r>
            <a:r>
              <a:rPr lang="ru-RU" sz="1200" b="1" i="1" dirty="0">
                <a:solidFill>
                  <a:srgbClr val="212529"/>
                </a:solidFill>
                <a:latin typeface="Open Sans"/>
              </a:rPr>
              <a:t> бору, </a:t>
            </a:r>
            <a:r>
              <a:rPr lang="ru-RU" sz="1200" b="1" i="1" dirty="0" err="1">
                <a:solidFill>
                  <a:srgbClr val="212529"/>
                </a:solidFill>
                <a:latin typeface="Open Sans"/>
              </a:rPr>
              <a:t>лекин</a:t>
            </a:r>
            <a:r>
              <a:rPr lang="ru-RU" sz="1200" b="1" i="1" dirty="0">
                <a:solidFill>
                  <a:srgbClr val="212529"/>
                </a:solidFill>
                <a:latin typeface="Open Sans"/>
              </a:rPr>
              <a:t> моли </a:t>
            </a:r>
            <a:r>
              <a:rPr lang="ru-RU" sz="1200" b="1" i="1" dirty="0" err="1">
                <a:solidFill>
                  <a:srgbClr val="212529"/>
                </a:solidFill>
                <a:latin typeface="Open Sans"/>
              </a:rPr>
              <a:t>шаръий</a:t>
            </a:r>
            <a:r>
              <a:rPr lang="ru-RU" sz="1200" b="1" i="1" dirty="0">
                <a:solidFill>
                  <a:srgbClr val="212529"/>
                </a:solidFill>
                <a:latin typeface="Open Sans"/>
              </a:rPr>
              <a:t> </a:t>
            </a:r>
            <a:r>
              <a:rPr lang="ru-RU" sz="1200" b="1" i="1" dirty="0" err="1">
                <a:solidFill>
                  <a:srgbClr val="212529"/>
                </a:solidFill>
                <a:latin typeface="Open Sans"/>
              </a:rPr>
              <a:t>нисобга</a:t>
            </a:r>
            <a:r>
              <a:rPr lang="ru-RU" sz="1200" b="1" i="1" dirty="0">
                <a:solidFill>
                  <a:srgbClr val="212529"/>
                </a:solidFill>
                <a:latin typeface="Open Sans"/>
              </a:rPr>
              <a:t> </a:t>
            </a:r>
            <a:r>
              <a:rPr lang="ru-RU" sz="1200" b="1" i="1" dirty="0" err="1">
                <a:solidFill>
                  <a:srgbClr val="212529"/>
                </a:solidFill>
                <a:latin typeface="Open Sans"/>
              </a:rPr>
              <a:t>етмаган</a:t>
            </a:r>
            <a:r>
              <a:rPr lang="ru-RU" sz="1200" b="1" i="1" dirty="0">
                <a:solidFill>
                  <a:srgbClr val="212529"/>
                </a:solidFill>
                <a:latin typeface="Open Sans"/>
              </a:rPr>
              <a:t> </a:t>
            </a:r>
            <a:r>
              <a:rPr lang="ru-RU" sz="1200" b="1" i="1" dirty="0" err="1">
                <a:solidFill>
                  <a:srgbClr val="212529"/>
                </a:solidFill>
                <a:latin typeface="Open Sans"/>
              </a:rPr>
              <a:t>одамдир</a:t>
            </a:r>
            <a:r>
              <a:rPr lang="ru-RU" sz="1200" b="1" i="1" dirty="0" smtClean="0">
                <a:solidFill>
                  <a:srgbClr val="212529"/>
                </a:solidFill>
                <a:latin typeface="Open Sans"/>
              </a:rPr>
              <a:t>.</a:t>
            </a:r>
          </a:p>
          <a:p>
            <a:endParaRPr lang="ru-RU" sz="300" b="1" i="1" dirty="0" smtClean="0">
              <a:solidFill>
                <a:srgbClr val="212529"/>
              </a:solidFill>
              <a:latin typeface="Open Sans"/>
            </a:endParaRPr>
          </a:p>
          <a:p>
            <a:pPr algn="r"/>
            <a:r>
              <a:rPr lang="uz-Cyrl-UZ" sz="1100" i="1" dirty="0" smtClean="0">
                <a:solidFill>
                  <a:srgbClr val="212529"/>
                </a:solidFill>
                <a:latin typeface="Open Sans"/>
              </a:rPr>
              <a:t>Шайх Муҳаммад Содиқ Муҳаммад Юсуф</a:t>
            </a:r>
            <a:endParaRPr lang="ru-RU" sz="1100" i="1" dirty="0"/>
          </a:p>
        </p:txBody>
      </p:sp>
    </p:spTree>
    <p:extLst>
      <p:ext uri="{BB962C8B-B14F-4D97-AF65-F5344CB8AC3E}">
        <p14:creationId xmlns:p14="http://schemas.microsoft.com/office/powerpoint/2010/main" val="4354695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44624"/>
            <a:ext cx="7632848" cy="792088"/>
          </a:xfrm>
          <a:ln>
            <a:solidFill>
              <a:schemeClr val="accent5"/>
            </a:solidFill>
          </a:ln>
        </p:spPr>
        <p:txBody>
          <a:bodyPr>
            <a:noAutofit/>
          </a:bodyPr>
          <a:lstStyle/>
          <a:p>
            <a:pPr algn="ctr"/>
            <a:r>
              <a:rPr lang="uz-Cyrl-UZ" sz="2400" b="1" dirty="0" smtClean="0">
                <a:latin typeface="Cambria" panose="02040503050406030204" pitchFamily="18" charset="0"/>
                <a:ea typeface="Cambria" panose="02040503050406030204" pitchFamily="18" charset="0"/>
              </a:rPr>
              <a:t>Аҳолининг камбағаллик ҳолатига тушишига сабаб бўлувчи омиллар</a:t>
            </a:r>
            <a:endParaRPr lang="ru-RU" sz="2400" b="1" dirty="0">
              <a:latin typeface="Cambria" panose="02040503050406030204" pitchFamily="18" charset="0"/>
              <a:ea typeface="Cambria" panose="02040503050406030204" pitchFamily="18" charset="0"/>
            </a:endParaRPr>
          </a:p>
        </p:txBody>
      </p:sp>
      <p:sp>
        <p:nvSpPr>
          <p:cNvPr id="4" name="Прямоугольник 3"/>
          <p:cNvSpPr/>
          <p:nvPr/>
        </p:nvSpPr>
        <p:spPr>
          <a:xfrm>
            <a:off x="1403648" y="868085"/>
            <a:ext cx="7632848" cy="4637103"/>
          </a:xfrm>
          <a:prstGeom prst="rect">
            <a:avLst/>
          </a:prstGeom>
        </p:spPr>
        <p:txBody>
          <a:bodyPr wrap="square">
            <a:spAutoFit/>
          </a:bodyPr>
          <a:lstStyle/>
          <a:p>
            <a:pPr algn="just">
              <a:lnSpc>
                <a:spcPct val="107000"/>
              </a:lnSpc>
              <a:spcAft>
                <a:spcPts val="0"/>
              </a:spcAft>
            </a:pPr>
            <a:r>
              <a:rPr lang="uz-Cyrl-UZ" sz="1600" i="1" dirty="0" smtClean="0">
                <a:latin typeface="Cambria" panose="02040503050406030204" pitchFamily="18" charset="0"/>
                <a:ea typeface="Cambria" panose="02040503050406030204" pitchFamily="18" charset="0"/>
                <a:cs typeface="Arial" panose="020B0604020202020204" pitchFamily="34" charset="0"/>
              </a:rPr>
              <a:t>- </a:t>
            </a:r>
            <a:r>
              <a:rPr lang="uz-Cyrl-UZ" sz="1600" b="1" i="1" dirty="0" smtClean="0">
                <a:latin typeface="Cambria" panose="02040503050406030204" pitchFamily="18" charset="0"/>
                <a:ea typeface="Cambria" panose="02040503050406030204" pitchFamily="18" charset="0"/>
                <a:cs typeface="Arial" panose="020B0604020202020204" pitchFamily="34" charset="0"/>
              </a:rPr>
              <a:t>Иқтисодий </a:t>
            </a:r>
            <a:r>
              <a:rPr lang="uz-Cyrl-UZ" sz="1600" b="1" i="1" dirty="0">
                <a:latin typeface="Cambria" panose="02040503050406030204" pitchFamily="18" charset="0"/>
                <a:ea typeface="Cambria" panose="02040503050406030204" pitchFamily="18" charset="0"/>
                <a:cs typeface="Arial" panose="020B0604020202020204" pitchFamily="34" charset="0"/>
              </a:rPr>
              <a:t>омиллар</a:t>
            </a:r>
            <a:r>
              <a:rPr lang="uz-Cyrl-UZ" sz="1600" b="1" dirty="0">
                <a:latin typeface="Cambria" panose="02040503050406030204" pitchFamily="18" charset="0"/>
                <a:ea typeface="Cambria" panose="02040503050406030204" pitchFamily="18" charset="0"/>
                <a:cs typeface="Arial" panose="020B0604020202020204" pitchFamily="34" charset="0"/>
              </a:rPr>
              <a:t> </a:t>
            </a:r>
            <a:r>
              <a:rPr lang="uz-Cyrl-UZ" sz="1600" dirty="0">
                <a:latin typeface="Cambria" panose="02040503050406030204" pitchFamily="18" charset="0"/>
                <a:ea typeface="Cambria" panose="02040503050406030204" pitchFamily="18" charset="0"/>
                <a:cs typeface="Arial" panose="020B0604020202020204" pitchFamily="34" charset="0"/>
              </a:rPr>
              <a:t>(ишсизлик, иқтисодий тенгсизлик, паст даражадаги иш ҳақи, меҳнат унумдорлигининг пастлиги, тармоқларда рақобатбардошликнинг сустлиги)</a:t>
            </a:r>
            <a:endParaRPr lang="ru-RU" sz="1200" dirty="0">
              <a:latin typeface="Cambria" panose="02040503050406030204" pitchFamily="18" charset="0"/>
              <a:ea typeface="Cambria" panose="02040503050406030204" pitchFamily="18" charset="0"/>
              <a:cs typeface="Arial" panose="020B0604020202020204" pitchFamily="34" charset="0"/>
            </a:endParaRPr>
          </a:p>
          <a:p>
            <a:pPr algn="just">
              <a:lnSpc>
                <a:spcPct val="107000"/>
              </a:lnSpc>
              <a:spcAft>
                <a:spcPts val="0"/>
              </a:spcAft>
            </a:pPr>
            <a:r>
              <a:rPr lang="uz-Cyrl-UZ" sz="1600" dirty="0">
                <a:latin typeface="Cambria" panose="02040503050406030204" pitchFamily="18" charset="0"/>
                <a:ea typeface="Cambria" panose="02040503050406030204" pitchFamily="18" charset="0"/>
                <a:cs typeface="Arial" panose="020B0604020202020204" pitchFamily="34" charset="0"/>
              </a:rPr>
              <a:t>- </a:t>
            </a:r>
            <a:r>
              <a:rPr lang="uz-Cyrl-UZ" sz="1600" b="1" i="1" dirty="0">
                <a:latin typeface="Cambria" panose="02040503050406030204" pitchFamily="18" charset="0"/>
                <a:ea typeface="Cambria" panose="02040503050406030204" pitchFamily="18" charset="0"/>
                <a:cs typeface="Arial" panose="020B0604020202020204" pitchFamily="34" charset="0"/>
              </a:rPr>
              <a:t>Ижтимоий-тиббий омиллар</a:t>
            </a:r>
            <a:r>
              <a:rPr lang="uz-Cyrl-UZ" sz="1600" b="1" dirty="0">
                <a:latin typeface="Cambria" panose="02040503050406030204" pitchFamily="18" charset="0"/>
                <a:ea typeface="Cambria" panose="02040503050406030204" pitchFamily="18" charset="0"/>
                <a:cs typeface="Arial" panose="020B0604020202020204" pitchFamily="34" charset="0"/>
              </a:rPr>
              <a:t> </a:t>
            </a:r>
            <a:r>
              <a:rPr lang="uz-Cyrl-UZ" sz="1600" dirty="0">
                <a:latin typeface="Cambria" panose="02040503050406030204" pitchFamily="18" charset="0"/>
                <a:ea typeface="Cambria" panose="02040503050406030204" pitchFamily="18" charset="0"/>
                <a:cs typeface="Arial" panose="020B0604020202020204" pitchFamily="34" charset="0"/>
              </a:rPr>
              <a:t>(ногиронлик, кексалик, меҳнатга лаёқатсизлик, касалликка чалиниш кўрсаткичларининг юқорилиги, касалхона ўринлари ва шифокорларнинг </a:t>
            </a:r>
            <a:r>
              <a:rPr lang="uz-Cyrl-UZ" sz="1600" dirty="0" smtClean="0">
                <a:latin typeface="Cambria" panose="02040503050406030204" pitchFamily="18" charset="0"/>
                <a:ea typeface="Cambria" panose="02040503050406030204" pitchFamily="18" charset="0"/>
                <a:cs typeface="Arial" panose="020B0604020202020204" pitchFamily="34" charset="0"/>
              </a:rPr>
              <a:t>етишмаслиги, пандемиялар)</a:t>
            </a:r>
            <a:endParaRPr lang="ru-RU" sz="1200" dirty="0">
              <a:latin typeface="Cambria" panose="02040503050406030204" pitchFamily="18" charset="0"/>
              <a:ea typeface="Cambria" panose="02040503050406030204" pitchFamily="18" charset="0"/>
              <a:cs typeface="Arial" panose="020B0604020202020204" pitchFamily="34" charset="0"/>
            </a:endParaRPr>
          </a:p>
          <a:p>
            <a:pPr algn="just">
              <a:lnSpc>
                <a:spcPct val="107000"/>
              </a:lnSpc>
              <a:spcAft>
                <a:spcPts val="0"/>
              </a:spcAft>
            </a:pPr>
            <a:r>
              <a:rPr lang="uz-Cyrl-UZ" sz="1600" dirty="0">
                <a:latin typeface="Cambria" panose="02040503050406030204" pitchFamily="18" charset="0"/>
                <a:ea typeface="Cambria" panose="02040503050406030204" pitchFamily="18" charset="0"/>
                <a:cs typeface="Arial" panose="020B0604020202020204" pitchFamily="34" charset="0"/>
              </a:rPr>
              <a:t>- </a:t>
            </a:r>
            <a:r>
              <a:rPr lang="uz-Cyrl-UZ" sz="1600" b="1" i="1" dirty="0">
                <a:latin typeface="Cambria" panose="02040503050406030204" pitchFamily="18" charset="0"/>
                <a:ea typeface="Cambria" panose="02040503050406030204" pitchFamily="18" charset="0"/>
                <a:cs typeface="Arial" panose="020B0604020202020204" pitchFamily="34" charset="0"/>
              </a:rPr>
              <a:t>Демографик омиллар</a:t>
            </a:r>
            <a:r>
              <a:rPr lang="uz-Cyrl-UZ" sz="1600" b="1" dirty="0">
                <a:latin typeface="Cambria" panose="02040503050406030204" pitchFamily="18" charset="0"/>
                <a:ea typeface="Cambria" panose="02040503050406030204" pitchFamily="18" charset="0"/>
                <a:cs typeface="Arial" panose="020B0604020202020204" pitchFamily="34" charset="0"/>
              </a:rPr>
              <a:t> </a:t>
            </a:r>
            <a:r>
              <a:rPr lang="uz-Cyrl-UZ" sz="1600" dirty="0">
                <a:latin typeface="Cambria" panose="02040503050406030204" pitchFamily="18" charset="0"/>
                <a:ea typeface="Cambria" panose="02040503050406030204" pitchFamily="18" charset="0"/>
                <a:cs typeface="Arial" panose="020B0604020202020204" pitchFamily="34" charset="0"/>
              </a:rPr>
              <a:t>(тўлиқсиз (ота ёки онаси йўқ) оилаларнинг кўпайиши, кўп болали оилалар, аҳолининг кўпайиб кетиши)</a:t>
            </a:r>
            <a:endParaRPr lang="ru-RU" sz="1200" dirty="0">
              <a:latin typeface="Cambria" panose="02040503050406030204" pitchFamily="18" charset="0"/>
              <a:ea typeface="Cambria" panose="02040503050406030204" pitchFamily="18" charset="0"/>
              <a:cs typeface="Arial" panose="020B0604020202020204" pitchFamily="34" charset="0"/>
            </a:endParaRPr>
          </a:p>
          <a:p>
            <a:pPr algn="just">
              <a:lnSpc>
                <a:spcPct val="107000"/>
              </a:lnSpc>
              <a:spcAft>
                <a:spcPts val="0"/>
              </a:spcAft>
            </a:pPr>
            <a:r>
              <a:rPr lang="uz-Cyrl-UZ" sz="1600" dirty="0">
                <a:latin typeface="Cambria" panose="02040503050406030204" pitchFamily="18" charset="0"/>
                <a:ea typeface="Cambria" panose="02040503050406030204" pitchFamily="18" charset="0"/>
                <a:cs typeface="Arial" panose="020B0604020202020204" pitchFamily="34" charset="0"/>
              </a:rPr>
              <a:t>- </a:t>
            </a:r>
            <a:r>
              <a:rPr lang="uz-Cyrl-UZ" sz="1600" b="1" i="1" dirty="0">
                <a:latin typeface="Cambria" panose="02040503050406030204" pitchFamily="18" charset="0"/>
                <a:ea typeface="Cambria" panose="02040503050406030204" pitchFamily="18" charset="0"/>
                <a:cs typeface="Arial" panose="020B0604020202020204" pitchFamily="34" charset="0"/>
              </a:rPr>
              <a:t>Таълим ва малака билан боғлиқ омиллар</a:t>
            </a:r>
            <a:r>
              <a:rPr lang="uz-Cyrl-UZ" sz="1600" b="1" dirty="0">
                <a:latin typeface="Cambria" panose="02040503050406030204" pitchFamily="18" charset="0"/>
                <a:ea typeface="Cambria" panose="02040503050406030204" pitchFamily="18" charset="0"/>
                <a:cs typeface="Arial" panose="020B0604020202020204" pitchFamily="34" charset="0"/>
              </a:rPr>
              <a:t> </a:t>
            </a:r>
            <a:r>
              <a:rPr lang="uz-Cyrl-UZ" sz="1600" dirty="0">
                <a:latin typeface="Cambria" panose="02040503050406030204" pitchFamily="18" charset="0"/>
                <a:ea typeface="Cambria" panose="02040503050406030204" pitchFamily="18" charset="0"/>
                <a:cs typeface="Arial" panose="020B0604020202020204" pitchFamily="34" charset="0"/>
              </a:rPr>
              <a:t>(таълимнинг пастлиги, касбий ва малака даражасининг етарли эмаслиги)</a:t>
            </a:r>
            <a:endParaRPr lang="ru-RU" sz="1200" dirty="0">
              <a:latin typeface="Cambria" panose="02040503050406030204" pitchFamily="18" charset="0"/>
              <a:ea typeface="Cambria" panose="02040503050406030204" pitchFamily="18" charset="0"/>
              <a:cs typeface="Arial" panose="020B0604020202020204" pitchFamily="34" charset="0"/>
            </a:endParaRPr>
          </a:p>
          <a:p>
            <a:pPr algn="just">
              <a:lnSpc>
                <a:spcPct val="107000"/>
              </a:lnSpc>
              <a:spcAft>
                <a:spcPts val="0"/>
              </a:spcAft>
            </a:pPr>
            <a:r>
              <a:rPr lang="uz-Cyrl-UZ" sz="1600" dirty="0">
                <a:latin typeface="Cambria" panose="02040503050406030204" pitchFamily="18" charset="0"/>
                <a:ea typeface="Cambria" panose="02040503050406030204" pitchFamily="18" charset="0"/>
                <a:cs typeface="Arial" panose="020B0604020202020204" pitchFamily="34" charset="0"/>
              </a:rPr>
              <a:t>- </a:t>
            </a:r>
            <a:r>
              <a:rPr lang="uz-Cyrl-UZ" sz="1600" b="1" i="1" dirty="0">
                <a:latin typeface="Cambria" panose="02040503050406030204" pitchFamily="18" charset="0"/>
                <a:ea typeface="Cambria" panose="02040503050406030204" pitchFamily="18" charset="0"/>
                <a:cs typeface="Arial" panose="020B0604020202020204" pitchFamily="34" charset="0"/>
              </a:rPr>
              <a:t>Сиёсий омиллар</a:t>
            </a:r>
            <a:r>
              <a:rPr lang="uz-Cyrl-UZ" sz="1600" b="1" dirty="0">
                <a:latin typeface="Cambria" panose="02040503050406030204" pitchFamily="18" charset="0"/>
                <a:ea typeface="Cambria" panose="02040503050406030204" pitchFamily="18" charset="0"/>
                <a:cs typeface="Arial" panose="020B0604020202020204" pitchFamily="34" charset="0"/>
              </a:rPr>
              <a:t> </a:t>
            </a:r>
            <a:r>
              <a:rPr lang="uz-Cyrl-UZ" sz="1600" dirty="0">
                <a:latin typeface="Cambria" panose="02040503050406030204" pitchFamily="18" charset="0"/>
                <a:ea typeface="Cambria" panose="02040503050406030204" pitchFamily="18" charset="0"/>
                <a:cs typeface="Arial" panose="020B0604020202020204" pitchFamily="34" charset="0"/>
              </a:rPr>
              <a:t>(ҳарбий низолар, маҳаллий тўқнашувлар, мажбурий миграция)</a:t>
            </a:r>
            <a:endParaRPr lang="ru-RU" sz="1200" dirty="0">
              <a:latin typeface="Cambria" panose="02040503050406030204" pitchFamily="18" charset="0"/>
              <a:ea typeface="Cambria" panose="02040503050406030204" pitchFamily="18" charset="0"/>
              <a:cs typeface="Arial" panose="020B0604020202020204" pitchFamily="34" charset="0"/>
            </a:endParaRPr>
          </a:p>
          <a:p>
            <a:pPr algn="just">
              <a:lnSpc>
                <a:spcPct val="107000"/>
              </a:lnSpc>
              <a:spcAft>
                <a:spcPts val="0"/>
              </a:spcAft>
            </a:pPr>
            <a:r>
              <a:rPr lang="uz-Cyrl-UZ" sz="1600" dirty="0">
                <a:latin typeface="Cambria" panose="02040503050406030204" pitchFamily="18" charset="0"/>
                <a:ea typeface="Cambria" panose="02040503050406030204" pitchFamily="18" charset="0"/>
                <a:cs typeface="Arial" panose="020B0604020202020204" pitchFamily="34" charset="0"/>
              </a:rPr>
              <a:t>- </a:t>
            </a:r>
            <a:r>
              <a:rPr lang="uz-Cyrl-UZ" sz="1600" b="1" i="1" dirty="0">
                <a:latin typeface="Cambria" panose="02040503050406030204" pitchFamily="18" charset="0"/>
                <a:ea typeface="Cambria" panose="02040503050406030204" pitchFamily="18" charset="0"/>
                <a:cs typeface="Arial" panose="020B0604020202020204" pitchFamily="34" charset="0"/>
              </a:rPr>
              <a:t>Минтақавий-географик</a:t>
            </a:r>
            <a:r>
              <a:rPr lang="uz-Cyrl-UZ" sz="1600" b="1" dirty="0">
                <a:latin typeface="Cambria" panose="02040503050406030204" pitchFamily="18" charset="0"/>
                <a:ea typeface="Cambria" panose="02040503050406030204" pitchFamily="18" charset="0"/>
                <a:cs typeface="Arial" panose="020B0604020202020204" pitchFamily="34" charset="0"/>
              </a:rPr>
              <a:t> </a:t>
            </a:r>
            <a:r>
              <a:rPr lang="uz-Cyrl-UZ" sz="1600" b="1" i="1" dirty="0">
                <a:latin typeface="Cambria" panose="02040503050406030204" pitchFamily="18" charset="0"/>
                <a:ea typeface="Cambria" panose="02040503050406030204" pitchFamily="18" charset="0"/>
                <a:cs typeface="Arial" panose="020B0604020202020204" pitchFamily="34" charset="0"/>
              </a:rPr>
              <a:t>омиллар</a:t>
            </a:r>
            <a:r>
              <a:rPr lang="uz-Cyrl-UZ" sz="1600" b="1" dirty="0">
                <a:latin typeface="Cambria" panose="02040503050406030204" pitchFamily="18" charset="0"/>
                <a:ea typeface="Cambria" panose="02040503050406030204" pitchFamily="18" charset="0"/>
                <a:cs typeface="Arial" panose="020B0604020202020204" pitchFamily="34" charset="0"/>
              </a:rPr>
              <a:t> </a:t>
            </a:r>
            <a:r>
              <a:rPr lang="uz-Cyrl-UZ" sz="1600" dirty="0">
                <a:latin typeface="Cambria" panose="02040503050406030204" pitchFamily="18" charset="0"/>
                <a:ea typeface="Cambria" panose="02040503050406030204" pitchFamily="18" charset="0"/>
                <a:cs typeface="Arial" panose="020B0604020202020204" pitchFamily="34" charset="0"/>
              </a:rPr>
              <a:t>(ҳудудлар ривожланишида турфа хилликнинг мавжудлиги, иқлим ва рельефнинг ноқулайлиги, </a:t>
            </a:r>
            <a:r>
              <a:rPr lang="uz-Cyrl-UZ" sz="1600" dirty="0" smtClean="0">
                <a:latin typeface="Cambria" panose="02040503050406030204" pitchFamily="18" charset="0"/>
                <a:ea typeface="Cambria" panose="02040503050406030204" pitchFamily="18" charset="0"/>
                <a:cs typeface="Arial" panose="020B0604020202020204" pitchFamily="34" charset="0"/>
              </a:rPr>
              <a:t>сув, ер  </a:t>
            </a:r>
            <a:r>
              <a:rPr lang="uz-Cyrl-UZ" sz="1600" dirty="0">
                <a:latin typeface="Cambria" panose="02040503050406030204" pitchFamily="18" charset="0"/>
                <a:ea typeface="Cambria" panose="02040503050406030204" pitchFamily="18" charset="0"/>
                <a:cs typeface="Arial" panose="020B0604020202020204" pitchFamily="34" charset="0"/>
              </a:rPr>
              <a:t>ресурсларининг </a:t>
            </a:r>
            <a:r>
              <a:rPr lang="uz-Cyrl-UZ" sz="1600" dirty="0" smtClean="0">
                <a:latin typeface="Cambria" panose="02040503050406030204" pitchFamily="18" charset="0"/>
                <a:ea typeface="Cambria" panose="02040503050406030204" pitchFamily="18" charset="0"/>
                <a:cs typeface="Arial" panose="020B0604020202020204" pitchFamily="34" charset="0"/>
              </a:rPr>
              <a:t>етишмаслиги, фавқулодда ҳолатлар)</a:t>
            </a:r>
            <a:endParaRPr lang="ru-RU" sz="1200" dirty="0">
              <a:latin typeface="Cambria" panose="02040503050406030204" pitchFamily="18" charset="0"/>
              <a:ea typeface="Cambria" panose="02040503050406030204" pitchFamily="18" charset="0"/>
              <a:cs typeface="Arial" panose="020B0604020202020204" pitchFamily="34" charset="0"/>
            </a:endParaRPr>
          </a:p>
          <a:p>
            <a:pPr algn="just">
              <a:lnSpc>
                <a:spcPct val="107000"/>
              </a:lnSpc>
              <a:spcAft>
                <a:spcPts val="0"/>
              </a:spcAft>
            </a:pPr>
            <a:r>
              <a:rPr lang="uz-Cyrl-UZ" sz="1600" dirty="0">
                <a:latin typeface="Cambria" panose="02040503050406030204" pitchFamily="18" charset="0"/>
                <a:ea typeface="Cambria" panose="02040503050406030204" pitchFamily="18" charset="0"/>
                <a:cs typeface="Arial" panose="020B0604020202020204" pitchFamily="34" charset="0"/>
              </a:rPr>
              <a:t>- </a:t>
            </a:r>
            <a:r>
              <a:rPr lang="uz-Cyrl-UZ" sz="1600" b="1" i="1" dirty="0">
                <a:latin typeface="Cambria" panose="02040503050406030204" pitchFamily="18" charset="0"/>
                <a:ea typeface="Cambria" panose="02040503050406030204" pitchFamily="18" charset="0"/>
                <a:cs typeface="Arial" panose="020B0604020202020204" pitchFamily="34" charset="0"/>
              </a:rPr>
              <a:t>Диний-фалсафий, этник ва психологик омиллар</a:t>
            </a:r>
            <a:r>
              <a:rPr lang="uz-Cyrl-UZ" sz="1600" b="1" dirty="0">
                <a:latin typeface="Cambria" panose="02040503050406030204" pitchFamily="18" charset="0"/>
                <a:ea typeface="Cambria" panose="02040503050406030204" pitchFamily="18" charset="0"/>
                <a:cs typeface="Arial" panose="020B0604020202020204" pitchFamily="34" charset="0"/>
              </a:rPr>
              <a:t> </a:t>
            </a:r>
            <a:r>
              <a:rPr lang="uz-Cyrl-UZ" sz="1600" dirty="0">
                <a:latin typeface="Cambria" panose="02040503050406030204" pitchFamily="18" charset="0"/>
                <a:ea typeface="Cambria" panose="02040503050406030204" pitchFamily="18" charset="0"/>
                <a:cs typeface="Arial" panose="020B0604020202020204" pitchFamily="34" charset="0"/>
              </a:rPr>
              <a:t>(фақирона турмуш кечириш, табақалашув)</a:t>
            </a:r>
            <a:endParaRPr lang="ru-RU" sz="12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5" name="Прямоугольник 4"/>
          <p:cNvSpPr/>
          <p:nvPr/>
        </p:nvSpPr>
        <p:spPr>
          <a:xfrm>
            <a:off x="1250159" y="5445224"/>
            <a:ext cx="7776864" cy="1228157"/>
          </a:xfrm>
          <a:prstGeom prst="rect">
            <a:avLst/>
          </a:prstGeom>
        </p:spPr>
        <p:txBody>
          <a:bodyPr wrap="square">
            <a:spAutoFit/>
          </a:bodyPr>
          <a:lstStyle/>
          <a:p>
            <a:pPr algn="just">
              <a:lnSpc>
                <a:spcPct val="107000"/>
              </a:lnSpc>
              <a:spcAft>
                <a:spcPts val="0"/>
              </a:spcAft>
            </a:pPr>
            <a:r>
              <a:rPr lang="uz-Cyrl-UZ" sz="1400" dirty="0">
                <a:latin typeface="Cambria" panose="02040503050406030204" pitchFamily="18" charset="0"/>
                <a:ea typeface="Cambria" panose="02040503050406030204" pitchFamily="18" charset="0"/>
                <a:cs typeface="Times New Roman" panose="02020603050405020304" pitchFamily="18" charset="0"/>
              </a:rPr>
              <a:t>Ушбу омиллардан ташқари </a:t>
            </a:r>
            <a:r>
              <a:rPr lang="uz-Cyrl-UZ" sz="1400" dirty="0" smtClean="0">
                <a:latin typeface="Cambria" panose="02040503050406030204" pitchFamily="18" charset="0"/>
                <a:ea typeface="Cambria" panose="02040503050406030204" pitchFamily="18" charset="0"/>
                <a:cs typeface="Times New Roman" panose="02020603050405020304" pitchFamily="18" charset="0"/>
              </a:rPr>
              <a:t>аҳоли </a:t>
            </a:r>
            <a:r>
              <a:rPr lang="uz-Cyrl-UZ" sz="1400" dirty="0">
                <a:latin typeface="Cambria" panose="02040503050406030204" pitchFamily="18" charset="0"/>
                <a:ea typeface="Cambria" panose="02040503050406030204" pitchFamily="18" charset="0"/>
                <a:cs typeface="Times New Roman" panose="02020603050405020304" pitchFamily="18" charset="0"/>
              </a:rPr>
              <a:t>бой қатламининг солиқ тўлашдан қочиши, юқори ва паст маошли ишларнинг кескин фарқланиб бораётганлиги, замонавий технологиялар, машиналашувнинг кучайиши натижасида ишчилар сони ва маошлари миқдорининг пасайиши каби камбағалликка таъсир этувчи қатор сабаблар ҳам юқоридаги рўйхатга қўшилмоқда. </a:t>
            </a:r>
            <a:endParaRPr lang="ru-RU" sz="1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037411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545087" y="2277079"/>
            <a:ext cx="7416824" cy="1475660"/>
          </a:xfrm>
          <a:prstGeom prst="rect">
            <a:avLst/>
          </a:prstGeom>
          <a:ln>
            <a:solidFill>
              <a:schemeClr val="accent6"/>
            </a:solidFill>
          </a:ln>
        </p:spPr>
        <p:txBody>
          <a:bodyPr wrap="square">
            <a:spAutoFit/>
          </a:bodyPr>
          <a:lstStyle/>
          <a:p>
            <a:pPr indent="361950" algn="just">
              <a:lnSpc>
                <a:spcPct val="107000"/>
              </a:lnSpc>
              <a:spcAft>
                <a:spcPts val="0"/>
              </a:spcAft>
            </a:pPr>
            <a:r>
              <a:rPr lang="uz-Cyrl-UZ" sz="1200" b="1" i="1" u="sng" dirty="0">
                <a:latin typeface="Cambria" panose="02040503050406030204" pitchFamily="18" charset="0"/>
                <a:ea typeface="Cambria" panose="02040503050406030204" pitchFamily="18" charset="0"/>
                <a:cs typeface="Times New Roman" panose="02020603050405020304" pitchFamily="18" charset="0"/>
              </a:rPr>
              <a:t>1. Камбағаллик даражасини аниқлашнинг мутлақ усули.</a:t>
            </a:r>
            <a:endParaRPr lang="ru-RU" sz="1050" b="1" dirty="0">
              <a:latin typeface="Cambria" panose="02040503050406030204" pitchFamily="18" charset="0"/>
              <a:ea typeface="Cambria" panose="02040503050406030204" pitchFamily="18" charset="0"/>
              <a:cs typeface="Times New Roman" panose="02020603050405020304" pitchFamily="18" charset="0"/>
            </a:endParaRPr>
          </a:p>
          <a:p>
            <a:pPr indent="180975" algn="just">
              <a:lnSpc>
                <a:spcPct val="107000"/>
              </a:lnSpc>
              <a:spcAft>
                <a:spcPts val="0"/>
              </a:spcAft>
            </a:pPr>
            <a:r>
              <a:rPr lang="uz-Cyrl-UZ" sz="1200" dirty="0">
                <a:latin typeface="Cambria" panose="02040503050406030204" pitchFamily="18" charset="0"/>
                <a:ea typeface="Cambria" panose="02040503050406030204" pitchFamily="18" charset="0"/>
                <a:cs typeface="Times New Roman" panose="02020603050405020304" pitchFamily="18" charset="0"/>
              </a:rPr>
              <a:t>Мазкур усулда камбағаллик мезони бир киши кунлик ҳаёт кечириши учун зарур бўладиган товар ва хизматларнинг минимал миқдорига асосланган ҳолда аниқланади. Одатда кунлик минимал миқдор сифатида яшаш минимуми </a:t>
            </a:r>
            <a:r>
              <a:rPr lang="uz-Cyrl-UZ" sz="1200" dirty="0" smtClean="0">
                <a:latin typeface="Cambria" panose="02040503050406030204" pitchFamily="18" charset="0"/>
                <a:ea typeface="Cambria" panose="02040503050406030204" pitchFamily="18" charset="0"/>
                <a:cs typeface="Times New Roman" panose="02020603050405020304" pitchFamily="18" charset="0"/>
              </a:rPr>
              <a:t>ёки минимал истеъмол харажатлари қиймати олинади. Усулда кунлик, ҳафталик ёки ойлик давр ҳам олиниши мумкин.</a:t>
            </a:r>
            <a:endParaRPr lang="ru-RU" sz="1050" dirty="0">
              <a:latin typeface="Cambria" panose="02040503050406030204" pitchFamily="18" charset="0"/>
              <a:ea typeface="Cambria" panose="02040503050406030204" pitchFamily="18" charset="0"/>
              <a:cs typeface="Times New Roman" panose="02020603050405020304" pitchFamily="18" charset="0"/>
            </a:endParaRPr>
          </a:p>
          <a:p>
            <a:pPr indent="180975" algn="just">
              <a:lnSpc>
                <a:spcPct val="107000"/>
              </a:lnSpc>
              <a:spcAft>
                <a:spcPts val="0"/>
              </a:spcAft>
            </a:pPr>
            <a:r>
              <a:rPr lang="uz-Cyrl-UZ" sz="1200" b="1" dirty="0">
                <a:latin typeface="Cambria" panose="02040503050406030204" pitchFamily="18" charset="0"/>
                <a:ea typeface="Cambria" panose="02040503050406030204" pitchFamily="18" charset="0"/>
                <a:cs typeface="Times New Roman" panose="02020603050405020304" pitchFamily="18" charset="0"/>
              </a:rPr>
              <a:t>Камбағаллик чегараси </a:t>
            </a:r>
            <a:r>
              <a:rPr lang="uz-Cyrl-UZ" sz="1200" dirty="0">
                <a:latin typeface="Cambria" panose="02040503050406030204" pitchFamily="18" charset="0"/>
                <a:ea typeface="Cambria" panose="02040503050406030204" pitchFamily="18" charset="0"/>
                <a:cs typeface="Times New Roman" panose="02020603050405020304" pitchFamily="18" charset="0"/>
              </a:rPr>
              <a:t>кунлик энг кам миқдорни сотиб олиш учун сарфланган харажатлар ёки олинган даромадлар орқали аниқланади.</a:t>
            </a:r>
            <a:endParaRPr lang="ru-RU" sz="105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2" name="Заголовок 1"/>
          <p:cNvSpPr>
            <a:spLocks noGrp="1"/>
          </p:cNvSpPr>
          <p:nvPr>
            <p:ph type="title"/>
          </p:nvPr>
        </p:nvSpPr>
        <p:spPr>
          <a:xfrm>
            <a:off x="1545087" y="17044"/>
            <a:ext cx="6589199" cy="385539"/>
          </a:xfrm>
          <a:noFill/>
        </p:spPr>
        <p:style>
          <a:lnRef idx="2">
            <a:schemeClr val="accent6"/>
          </a:lnRef>
          <a:fillRef idx="1">
            <a:schemeClr val="lt1"/>
          </a:fillRef>
          <a:effectRef idx="0">
            <a:schemeClr val="accent6"/>
          </a:effectRef>
          <a:fontRef idx="minor">
            <a:schemeClr val="dk1"/>
          </a:fontRef>
        </p:style>
        <p:txBody>
          <a:bodyPr>
            <a:normAutofit/>
          </a:bodyPr>
          <a:lstStyle/>
          <a:p>
            <a:pPr algn="ctr"/>
            <a:r>
              <a:rPr lang="uz-Cyrl-UZ" sz="1800" b="1" dirty="0" smtClean="0">
                <a:latin typeface="Cambria" panose="02040503050406030204" pitchFamily="18" charset="0"/>
                <a:ea typeface="Cambria" panose="02040503050406030204" pitchFamily="18" charset="0"/>
              </a:rPr>
              <a:t>Камбағаллик даражасини аниқлаш усуллари</a:t>
            </a:r>
            <a:endParaRPr lang="ru-RU" sz="1800" b="1" dirty="0">
              <a:latin typeface="Cambria" panose="02040503050406030204" pitchFamily="18" charset="0"/>
              <a:ea typeface="Cambria" panose="02040503050406030204" pitchFamily="18" charset="0"/>
            </a:endParaRPr>
          </a:p>
        </p:txBody>
      </p:sp>
      <p:sp>
        <p:nvSpPr>
          <p:cNvPr id="4" name="Прямоугольник 3"/>
          <p:cNvSpPr/>
          <p:nvPr/>
        </p:nvSpPr>
        <p:spPr>
          <a:xfrm>
            <a:off x="1545926" y="473422"/>
            <a:ext cx="7416824" cy="1014380"/>
          </a:xfrm>
          <a:prstGeom prst="rect">
            <a:avLst/>
          </a:prstGeom>
          <a:ln>
            <a:solidFill>
              <a:schemeClr val="accent6"/>
            </a:solidFill>
          </a:ln>
        </p:spPr>
        <p:txBody>
          <a:bodyPr wrap="square">
            <a:spAutoFit/>
          </a:bodyPr>
          <a:lstStyle/>
          <a:p>
            <a:pPr algn="just">
              <a:lnSpc>
                <a:spcPct val="107000"/>
              </a:lnSpc>
              <a:spcAft>
                <a:spcPts val="0"/>
              </a:spcAft>
            </a:pPr>
            <a:r>
              <a:rPr lang="uz-Cyrl-UZ" sz="1400" dirty="0" smtClean="0">
                <a:latin typeface="Cambria" panose="02040503050406030204" pitchFamily="18" charset="0"/>
                <a:ea typeface="Cambria" panose="02040503050406030204" pitchFamily="18" charset="0"/>
                <a:cs typeface="Times New Roman" panose="02020603050405020304" pitchFamily="18" charset="0"/>
              </a:rPr>
              <a:t>Жаҳонда </a:t>
            </a:r>
            <a:r>
              <a:rPr lang="uz-Cyrl-UZ" sz="1400" dirty="0">
                <a:latin typeface="Cambria" panose="02040503050406030204" pitchFamily="18" charset="0"/>
                <a:ea typeface="Cambria" panose="02040503050406030204" pitchFamily="18" charset="0"/>
                <a:cs typeface="Times New Roman" panose="02020603050405020304" pitchFamily="18" charset="0"/>
              </a:rPr>
              <a:t>камбағаллик чегарасини аниқлашнинг 3 </a:t>
            </a:r>
            <a:r>
              <a:rPr lang="uz-Cyrl-UZ" sz="1400" dirty="0" smtClean="0">
                <a:latin typeface="Cambria" panose="02040503050406030204" pitchFamily="18" charset="0"/>
                <a:ea typeface="Cambria" panose="02040503050406030204" pitchFamily="18" charset="0"/>
                <a:cs typeface="Times New Roman" panose="02020603050405020304" pitchFamily="18" charset="0"/>
              </a:rPr>
              <a:t>та усулидан энг кўп фойдаланилади:</a:t>
            </a:r>
          </a:p>
          <a:p>
            <a:pPr marL="285750" indent="-285750" algn="just">
              <a:lnSpc>
                <a:spcPct val="107000"/>
              </a:lnSpc>
              <a:spcAft>
                <a:spcPts val="0"/>
              </a:spcAft>
              <a:buFont typeface="Wingdings" panose="05000000000000000000" pitchFamily="2" charset="2"/>
              <a:buChar char="§"/>
            </a:pPr>
            <a:r>
              <a:rPr lang="uz-Cyrl-UZ" sz="1400" i="1" dirty="0" smtClean="0">
                <a:latin typeface="Cambria" panose="02040503050406030204" pitchFamily="18" charset="0"/>
                <a:ea typeface="Cambria" panose="02040503050406030204" pitchFamily="18" charset="0"/>
                <a:cs typeface="Times New Roman" panose="02020603050405020304" pitchFamily="18" charset="0"/>
              </a:rPr>
              <a:t>Монетар усуллар (мутлақ ва нисбий камбағаллик) </a:t>
            </a:r>
          </a:p>
          <a:p>
            <a:pPr marL="285750" indent="-285750" algn="just">
              <a:lnSpc>
                <a:spcPct val="107000"/>
              </a:lnSpc>
              <a:spcAft>
                <a:spcPts val="0"/>
              </a:spcAft>
              <a:buFont typeface="Wingdings" panose="05000000000000000000" pitchFamily="2" charset="2"/>
              <a:buChar char="§"/>
            </a:pPr>
            <a:r>
              <a:rPr lang="uz-Cyrl-UZ" sz="1400" i="1" dirty="0">
                <a:latin typeface="Cambria" panose="02040503050406030204" pitchFamily="18" charset="0"/>
                <a:ea typeface="Cambria" panose="02040503050406030204" pitchFamily="18" charset="0"/>
                <a:cs typeface="Times New Roman" panose="02020603050405020304" pitchFamily="18" charset="0"/>
              </a:rPr>
              <a:t>М</a:t>
            </a:r>
            <a:r>
              <a:rPr lang="uz-Cyrl-UZ" sz="1400" i="1" dirty="0" smtClean="0">
                <a:latin typeface="Cambria" panose="02040503050406030204" pitchFamily="18" charset="0"/>
                <a:ea typeface="Cambria" panose="02040503050406030204" pitchFamily="18" charset="0"/>
                <a:cs typeface="Times New Roman" panose="02020603050405020304" pitchFamily="18" charset="0"/>
              </a:rPr>
              <a:t>авжуд имкониятлардан </a:t>
            </a:r>
            <a:r>
              <a:rPr lang="uz-Cyrl-UZ" sz="1400" i="1" dirty="0">
                <a:latin typeface="Cambria" panose="02040503050406030204" pitchFamily="18" charset="0"/>
                <a:ea typeface="Cambria" panose="02040503050406030204" pitchFamily="18" charset="0"/>
                <a:cs typeface="Times New Roman" panose="02020603050405020304" pitchFamily="18" charset="0"/>
              </a:rPr>
              <a:t>қониқиш (</a:t>
            </a:r>
            <a:r>
              <a:rPr lang="uz-Cyrl-UZ" sz="1400" i="1" dirty="0" smtClean="0">
                <a:latin typeface="Cambria" panose="02040503050406030204" pitchFamily="18" charset="0"/>
                <a:ea typeface="Cambria" panose="02040503050406030204" pitchFamily="18" charset="0"/>
                <a:cs typeface="Times New Roman" panose="02020603050405020304" pitchFamily="18" charset="0"/>
              </a:rPr>
              <a:t>депривация)</a:t>
            </a:r>
          </a:p>
          <a:p>
            <a:pPr marL="285750" indent="-285750" algn="just">
              <a:lnSpc>
                <a:spcPct val="107000"/>
              </a:lnSpc>
              <a:spcAft>
                <a:spcPts val="0"/>
              </a:spcAft>
              <a:buFont typeface="Wingdings" panose="05000000000000000000" pitchFamily="2" charset="2"/>
              <a:buChar char="§"/>
            </a:pPr>
            <a:r>
              <a:rPr lang="uz-Cyrl-UZ" sz="1400" i="1" dirty="0" smtClean="0">
                <a:latin typeface="Cambria" panose="02040503050406030204" pitchFamily="18" charset="0"/>
                <a:ea typeface="Cambria" panose="02040503050406030204" pitchFamily="18" charset="0"/>
                <a:cs typeface="Times New Roman" panose="02020603050405020304" pitchFamily="18" charset="0"/>
              </a:rPr>
              <a:t>Камбағалликни </a:t>
            </a:r>
            <a:r>
              <a:rPr lang="uz-Cyrl-UZ" sz="1400" i="1" dirty="0">
                <a:latin typeface="Cambria" panose="02040503050406030204" pitchFamily="18" charset="0"/>
                <a:ea typeface="Cambria" panose="02040503050406030204" pitchFamily="18" charset="0"/>
                <a:cs typeface="Times New Roman" panose="02020603050405020304" pitchFamily="18" charset="0"/>
              </a:rPr>
              <a:t>кўп ўлчамли </a:t>
            </a:r>
            <a:r>
              <a:rPr lang="uz-Cyrl-UZ" sz="1400" i="1" dirty="0" smtClean="0">
                <a:latin typeface="Cambria" panose="02040503050406030204" pitchFamily="18" charset="0"/>
                <a:ea typeface="Cambria" panose="02040503050406030204" pitchFamily="18" charset="0"/>
                <a:cs typeface="Times New Roman" panose="02020603050405020304" pitchFamily="18" charset="0"/>
              </a:rPr>
              <a:t>ҳисоблаш</a:t>
            </a:r>
            <a:endParaRPr lang="ru-RU" sz="1100" i="1"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Прямоугольник 4"/>
          <p:cNvSpPr/>
          <p:nvPr/>
        </p:nvSpPr>
        <p:spPr>
          <a:xfrm>
            <a:off x="1545926" y="1544253"/>
            <a:ext cx="7416824" cy="670825"/>
          </a:xfrm>
          <a:prstGeom prst="rect">
            <a:avLst/>
          </a:prstGeom>
          <a:ln>
            <a:solidFill>
              <a:schemeClr val="accent6"/>
            </a:solidFill>
          </a:ln>
        </p:spPr>
        <p:txBody>
          <a:bodyPr wrap="square">
            <a:spAutoFit/>
          </a:bodyPr>
          <a:lstStyle/>
          <a:p>
            <a:pPr indent="180975" algn="just">
              <a:lnSpc>
                <a:spcPct val="107000"/>
              </a:lnSpc>
              <a:spcAft>
                <a:spcPts val="0"/>
              </a:spcAft>
            </a:pPr>
            <a:r>
              <a:rPr lang="uz-Cyrl-UZ" sz="1200" b="1" dirty="0">
                <a:latin typeface="Cambria" panose="02040503050406030204" pitchFamily="18" charset="0"/>
                <a:ea typeface="Cambria" panose="02040503050406030204" pitchFamily="18" charset="0"/>
                <a:cs typeface="Times New Roman" panose="02020603050405020304" pitchFamily="18" charset="0"/>
              </a:rPr>
              <a:t>Монетар усулда </a:t>
            </a:r>
            <a:r>
              <a:rPr lang="uz-Cyrl-UZ" sz="1200" dirty="0">
                <a:latin typeface="Cambria" panose="02040503050406030204" pitchFamily="18" charset="0"/>
                <a:ea typeface="Cambria" panose="02040503050406030204" pitchFamily="18" charset="0"/>
                <a:cs typeface="Times New Roman" panose="02020603050405020304" pitchFamily="18" charset="0"/>
              </a:rPr>
              <a:t>камбағалликни аниқлашнинг чегараси сифатида аҳолининг муносиб турмуш кечиришлари учун маълум бир меъёр белгиланади. Агар кишининг даромад (ёки харажат)лари белгиланган меъёрдан паст бўлса, у камбағал деб ҳисобланади.</a:t>
            </a:r>
            <a:endParaRPr lang="ru-RU" sz="105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7" name="Прямоугольник 6"/>
          <p:cNvSpPr/>
          <p:nvPr/>
        </p:nvSpPr>
        <p:spPr>
          <a:xfrm>
            <a:off x="1545088" y="3804467"/>
            <a:ext cx="7416823" cy="882806"/>
          </a:xfrm>
          <a:prstGeom prst="rect">
            <a:avLst/>
          </a:prstGeom>
          <a:ln>
            <a:solidFill>
              <a:schemeClr val="accent6"/>
            </a:solidFill>
          </a:ln>
        </p:spPr>
        <p:txBody>
          <a:bodyPr wrap="square">
            <a:spAutoFit/>
          </a:bodyPr>
          <a:lstStyle/>
          <a:p>
            <a:pPr indent="361950" algn="just">
              <a:lnSpc>
                <a:spcPct val="107000"/>
              </a:lnSpc>
              <a:spcAft>
                <a:spcPts val="0"/>
              </a:spcAft>
            </a:pPr>
            <a:r>
              <a:rPr lang="uz-Cyrl-UZ" sz="1200" i="1" u="sng" dirty="0">
                <a:latin typeface="Cambria" panose="02040503050406030204" pitchFamily="18" charset="0"/>
                <a:ea typeface="Cambria" panose="02040503050406030204" pitchFamily="18" charset="0"/>
                <a:cs typeface="Times New Roman" panose="02020603050405020304" pitchFamily="18" charset="0"/>
              </a:rPr>
              <a:t>2</a:t>
            </a:r>
            <a:r>
              <a:rPr lang="uz-Cyrl-UZ" sz="1200" b="1" i="1" u="sng" dirty="0">
                <a:latin typeface="Cambria" panose="02040503050406030204" pitchFamily="18" charset="0"/>
                <a:ea typeface="Cambria" panose="02040503050406030204" pitchFamily="18" charset="0"/>
                <a:cs typeface="Times New Roman" panose="02020603050405020304" pitchFamily="18" charset="0"/>
              </a:rPr>
              <a:t>. Камбағаллик даражасини аниқлашнинг нисбий усули.</a:t>
            </a:r>
            <a:endParaRPr lang="ru-RU" sz="1050" b="1" dirty="0">
              <a:latin typeface="Cambria" panose="02040503050406030204" pitchFamily="18" charset="0"/>
              <a:ea typeface="Cambria" panose="02040503050406030204" pitchFamily="18" charset="0"/>
              <a:cs typeface="Times New Roman" panose="02020603050405020304" pitchFamily="18" charset="0"/>
            </a:endParaRPr>
          </a:p>
          <a:p>
            <a:pPr indent="180975" algn="just">
              <a:lnSpc>
                <a:spcPct val="107000"/>
              </a:lnSpc>
              <a:spcAft>
                <a:spcPts val="0"/>
              </a:spcAft>
            </a:pPr>
            <a:r>
              <a:rPr lang="uz-Cyrl-UZ" sz="1200" dirty="0">
                <a:latin typeface="Cambria" panose="02040503050406030204" pitchFamily="18" charset="0"/>
                <a:ea typeface="Cambria" panose="02040503050406030204" pitchFamily="18" charset="0"/>
                <a:cs typeface="Times New Roman" panose="02020603050405020304" pitchFamily="18" charset="0"/>
              </a:rPr>
              <a:t>Камбағаллик чегарасини </a:t>
            </a:r>
            <a:r>
              <a:rPr lang="uz-Cyrl-UZ" sz="1200" b="1" dirty="0">
                <a:latin typeface="Cambria" panose="02040503050406030204" pitchFamily="18" charset="0"/>
                <a:ea typeface="Cambria" panose="02040503050406030204" pitchFamily="18" charset="0"/>
                <a:cs typeface="Times New Roman" panose="02020603050405020304" pitchFamily="18" charset="0"/>
              </a:rPr>
              <a:t>нисбий усул </a:t>
            </a:r>
            <a:r>
              <a:rPr lang="uz-Cyrl-UZ" sz="1200" dirty="0">
                <a:latin typeface="Cambria" panose="02040503050406030204" pitchFamily="18" charset="0"/>
                <a:ea typeface="Cambria" panose="02040503050406030204" pitchFamily="18" charset="0"/>
                <a:cs typeface="Times New Roman" panose="02020603050405020304" pitchFamily="18" charset="0"/>
              </a:rPr>
              <a:t>орқали белгилашда, кишининг турмуш даражасини (турмуш кечириш учун зарур бўлган даромад (харажат)лар орқали) жамиятнинг бошқа аъзоларига нисбатан таққослаш орқали аниқланади.</a:t>
            </a:r>
            <a:endParaRPr lang="ru-RU" sz="105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8" name="Прямоугольник 7"/>
          <p:cNvSpPr/>
          <p:nvPr/>
        </p:nvSpPr>
        <p:spPr>
          <a:xfrm>
            <a:off x="1259632" y="4739001"/>
            <a:ext cx="7775126" cy="830997"/>
          </a:xfrm>
          <a:prstGeom prst="rect">
            <a:avLst/>
          </a:prstGeom>
          <a:ln>
            <a:solidFill>
              <a:schemeClr val="accent6"/>
            </a:solidFill>
          </a:ln>
        </p:spPr>
        <p:txBody>
          <a:bodyPr wrap="square">
            <a:spAutoFit/>
          </a:bodyPr>
          <a:lstStyle/>
          <a:p>
            <a:pPr indent="361950"/>
            <a:r>
              <a:rPr lang="uz-Cyrl-UZ" sz="1200" b="1" i="1" u="sng" dirty="0">
                <a:latin typeface="Cambria" panose="02040503050406030204" pitchFamily="18" charset="0"/>
                <a:ea typeface="Cambria" panose="02040503050406030204" pitchFamily="18" charset="0"/>
              </a:rPr>
              <a:t>Мавжуд имкониятлардан қониқиш (</a:t>
            </a:r>
            <a:r>
              <a:rPr lang="uz-Cyrl-UZ" sz="1200" b="1" i="1" u="sng" dirty="0" smtClean="0">
                <a:latin typeface="Cambria" panose="02040503050406030204" pitchFamily="18" charset="0"/>
                <a:ea typeface="Cambria" panose="02040503050406030204" pitchFamily="18" charset="0"/>
              </a:rPr>
              <a:t>депривация)ни </a:t>
            </a:r>
            <a:r>
              <a:rPr lang="uz-Cyrl-UZ" sz="1200" b="1" i="1" u="sng" dirty="0">
                <a:latin typeface="Cambria" panose="02040503050406030204" pitchFamily="18" charset="0"/>
                <a:ea typeface="Cambria" panose="02040503050406030204" pitchFamily="18" charset="0"/>
              </a:rPr>
              <a:t>баҳолаш </a:t>
            </a:r>
            <a:r>
              <a:rPr lang="uz-Cyrl-UZ" sz="1200" b="1" i="1" u="sng" dirty="0" smtClean="0">
                <a:latin typeface="Cambria" panose="02040503050406030204" pitchFamily="18" charset="0"/>
                <a:ea typeface="Cambria" panose="02040503050406030204" pitchFamily="18" charset="0"/>
              </a:rPr>
              <a:t>усули.</a:t>
            </a:r>
            <a:endParaRPr lang="uz-Cyrl-UZ" sz="1200" b="1" i="1" u="sng" dirty="0">
              <a:latin typeface="Cambria" panose="02040503050406030204" pitchFamily="18" charset="0"/>
              <a:ea typeface="Cambria" panose="02040503050406030204" pitchFamily="18" charset="0"/>
            </a:endParaRPr>
          </a:p>
          <a:p>
            <a:pPr indent="271463" algn="just"/>
            <a:r>
              <a:rPr lang="uz-Cyrl-UZ" sz="1200" b="1" dirty="0" smtClean="0">
                <a:latin typeface="Cambria" panose="02040503050406030204" pitchFamily="18" charset="0"/>
                <a:ea typeface="Cambria" panose="02040503050406030204" pitchFamily="18" charset="0"/>
              </a:rPr>
              <a:t>Камбағаллик </a:t>
            </a:r>
            <a:r>
              <a:rPr lang="uz-Cyrl-UZ" sz="1200" b="1" dirty="0">
                <a:latin typeface="Cambria" panose="02040503050406030204" pitchFamily="18" charset="0"/>
                <a:ea typeface="Cambria" panose="02040503050406030204" pitchFamily="18" charset="0"/>
              </a:rPr>
              <a:t>чегараси </a:t>
            </a:r>
            <a:r>
              <a:rPr lang="uz-Cyrl-UZ" sz="1200" dirty="0" smtClean="0">
                <a:latin typeface="Cambria" panose="02040503050406030204" pitchFamily="18" charset="0"/>
                <a:ea typeface="Cambria" panose="02040503050406030204" pitchFamily="18" charset="0"/>
              </a:rPr>
              <a:t>оила ёки шахснинг </a:t>
            </a:r>
            <a:r>
              <a:rPr lang="uz-Cyrl-UZ" sz="1200" dirty="0">
                <a:latin typeface="Cambria" panose="02040503050406030204" pitchFamily="18" charset="0"/>
                <a:ea typeface="Cambria" panose="02040503050406030204" pitchFamily="18" charset="0"/>
              </a:rPr>
              <a:t>маълум бир </a:t>
            </a:r>
            <a:r>
              <a:rPr lang="uz-Cyrl-UZ" sz="1200" dirty="0" smtClean="0">
                <a:latin typeface="Cambria" panose="02040503050406030204" pitchFamily="18" charset="0"/>
                <a:ea typeface="Cambria" panose="02040503050406030204" pitchFamily="18" charset="0"/>
              </a:rPr>
              <a:t>товар </a:t>
            </a:r>
            <a:r>
              <a:rPr lang="uz-Cyrl-UZ" sz="1200" dirty="0">
                <a:latin typeface="Cambria" panose="02040503050406030204" pitchFamily="18" charset="0"/>
                <a:ea typeface="Cambria" panose="02040503050406030204" pitchFamily="18" charset="0"/>
              </a:rPr>
              <a:t>ва хизматлардан фойдалана олиш имкониятини баҳолаш орқали аниқланади. Масалан, Европа Иттифоқида 9 турдаги товар ва хизматларнинг 4 тасидан фойдаланиш имконияти чегараланган оила - камбағал оила, деб топилади.</a:t>
            </a:r>
            <a:endParaRPr lang="ru-RU" sz="1200" dirty="0">
              <a:latin typeface="Cambria" panose="02040503050406030204" pitchFamily="18" charset="0"/>
              <a:ea typeface="Cambria" panose="02040503050406030204" pitchFamily="18" charset="0"/>
            </a:endParaRPr>
          </a:p>
        </p:txBody>
      </p:sp>
      <p:sp>
        <p:nvSpPr>
          <p:cNvPr id="9" name="Прямоугольник 8"/>
          <p:cNvSpPr/>
          <p:nvPr/>
        </p:nvSpPr>
        <p:spPr>
          <a:xfrm>
            <a:off x="1242544" y="5633247"/>
            <a:ext cx="7792213" cy="882806"/>
          </a:xfrm>
          <a:prstGeom prst="rect">
            <a:avLst/>
          </a:prstGeom>
          <a:ln>
            <a:solidFill>
              <a:schemeClr val="accent6"/>
            </a:solidFill>
          </a:ln>
        </p:spPr>
        <p:txBody>
          <a:bodyPr wrap="square">
            <a:spAutoFit/>
          </a:bodyPr>
          <a:lstStyle/>
          <a:p>
            <a:pPr indent="361950" algn="just">
              <a:lnSpc>
                <a:spcPct val="107000"/>
              </a:lnSpc>
            </a:pPr>
            <a:r>
              <a:rPr lang="uz-Cyrl-UZ" sz="1200" b="1" i="1" u="sng" dirty="0">
                <a:latin typeface="Cambria" panose="02040503050406030204" pitchFamily="18" charset="0"/>
                <a:ea typeface="Cambria" panose="02040503050406030204" pitchFamily="18" charset="0"/>
                <a:cs typeface="Times New Roman" panose="02020603050405020304" pitchFamily="18" charset="0"/>
              </a:rPr>
              <a:t>Камбағалликни кўп ўлчамли ҳисоблаш</a:t>
            </a:r>
            <a:endParaRPr lang="ru-RU" sz="1050" b="1" i="1" u="sng" dirty="0">
              <a:latin typeface="Cambria" panose="02040503050406030204" pitchFamily="18" charset="0"/>
              <a:ea typeface="Cambria" panose="02040503050406030204" pitchFamily="18" charset="0"/>
              <a:cs typeface="Times New Roman" panose="02020603050405020304" pitchFamily="18" charset="0"/>
            </a:endParaRPr>
          </a:p>
          <a:p>
            <a:pPr algn="just">
              <a:lnSpc>
                <a:spcPct val="107000"/>
              </a:lnSpc>
              <a:spcAft>
                <a:spcPts val="0"/>
              </a:spcAft>
            </a:pPr>
            <a:r>
              <a:rPr lang="uz-Cyrl-UZ" sz="1200" dirty="0" smtClean="0">
                <a:latin typeface="Cambria" panose="02040503050406030204" pitchFamily="18" charset="0"/>
                <a:ea typeface="Cambria" panose="02040503050406030204" pitchFamily="18" charset="0"/>
                <a:cs typeface="Times New Roman" panose="02020603050405020304" pitchFamily="18" charset="0"/>
              </a:rPr>
              <a:t>Кўп </a:t>
            </a:r>
            <a:r>
              <a:rPr lang="uz-Cyrl-UZ" sz="1200" dirty="0">
                <a:latin typeface="Cambria" panose="02040503050406030204" pitchFamily="18" charset="0"/>
                <a:ea typeface="Cambria" panose="02040503050406030204" pitchFamily="18" charset="0"/>
                <a:cs typeface="Times New Roman" panose="02020603050405020304" pitchFamily="18" charset="0"/>
              </a:rPr>
              <a:t>ўлчамли камбағаллик индекси уй </a:t>
            </a:r>
            <a:r>
              <a:rPr lang="uz-Cyrl-UZ" sz="1200" dirty="0" smtClean="0">
                <a:latin typeface="Cambria" panose="02040503050406030204" pitchFamily="18" charset="0"/>
                <a:ea typeface="Cambria" panose="02040503050406030204" pitchFamily="18" charset="0"/>
                <a:cs typeface="Times New Roman" panose="02020603050405020304" pitchFamily="18" charset="0"/>
              </a:rPr>
              <a:t>хўжалиги ёки шахснинг </a:t>
            </a:r>
            <a:r>
              <a:rPr lang="uz-Cyrl-UZ" sz="1200" dirty="0">
                <a:latin typeface="Cambria" panose="02040503050406030204" pitchFamily="18" charset="0"/>
                <a:ea typeface="Cambria" panose="02040503050406030204" pitchFamily="18" charset="0"/>
                <a:cs typeface="Times New Roman" panose="02020603050405020304" pitchFamily="18" charset="0"/>
              </a:rPr>
              <a:t>ижтимоий-иқтисодий имкониятлардан фойдаланишини ифодаловчи бир гуруҳ индикаторларга вазн бериш орқали бинар усулда (“ҳа” жавобига-1, “йўқ” жавобига-“0”) ҳисобланади.</a:t>
            </a:r>
            <a:endParaRPr lang="ru-RU" sz="105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4136890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1279" y="67797"/>
            <a:ext cx="7560840" cy="1092951"/>
          </a:xfrm>
          <a:ln>
            <a:solidFill>
              <a:schemeClr val="accent6"/>
            </a:solidFill>
          </a:ln>
        </p:spPr>
        <p:txBody>
          <a:bodyPr>
            <a:normAutofit fontScale="90000"/>
          </a:bodyPr>
          <a:lstStyle/>
          <a:p>
            <a:pPr algn="ctr"/>
            <a:r>
              <a:rPr lang="uz-Cyrl-UZ" sz="2800" b="1" dirty="0" smtClean="0">
                <a:latin typeface="Cambria" panose="02040503050406030204" pitchFamily="18" charset="0"/>
                <a:ea typeface="Cambria" panose="02040503050406030204" pitchFamily="18" charset="0"/>
              </a:rPr>
              <a:t>Аҳоли сони ортишининг давлат </a:t>
            </a:r>
            <a:r>
              <a:rPr lang="uz-Cyrl-UZ" sz="2800" b="1" dirty="0" smtClean="0">
                <a:latin typeface="Cambria" panose="02040503050406030204" pitchFamily="18" charset="0"/>
                <a:ea typeface="Cambria" panose="02040503050406030204" pitchFamily="18" charset="0"/>
              </a:rPr>
              <a:t>ижтимоий-иқтисодий ислоҳотларига </a:t>
            </a:r>
            <a:r>
              <a:rPr lang="uz-Cyrl-UZ" sz="2800" b="1" dirty="0" smtClean="0">
                <a:latin typeface="Cambria" panose="02040503050406030204" pitchFamily="18" charset="0"/>
                <a:ea typeface="Cambria" panose="02040503050406030204" pitchFamily="18" charset="0"/>
              </a:rPr>
              <a:t>таъсири</a:t>
            </a:r>
            <a:endParaRPr lang="ru-RU" sz="2800" b="1"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1475657" y="1268760"/>
            <a:ext cx="7560840" cy="4104456"/>
          </a:xfrm>
          <a:ln>
            <a:solidFill>
              <a:schemeClr val="accent6"/>
            </a:solidFill>
          </a:ln>
        </p:spPr>
        <p:txBody>
          <a:bodyPr>
            <a:normAutofit/>
          </a:bodyPr>
          <a:lstStyle/>
          <a:p>
            <a:pPr marL="0" indent="0">
              <a:lnSpc>
                <a:spcPct val="150000"/>
              </a:lnSpc>
              <a:buNone/>
            </a:pPr>
            <a:r>
              <a:rPr lang="uz-Cyrl-UZ" sz="1600" b="1" i="1" dirty="0" smtClean="0">
                <a:latin typeface="Cambria" panose="02040503050406030204" pitchFamily="18" charset="0"/>
                <a:ea typeface="Cambria" panose="02040503050406030204" pitchFamily="18" charset="0"/>
              </a:rPr>
              <a:t>1. Мактабгача таълим муассасаларига босим ортади</a:t>
            </a:r>
          </a:p>
          <a:p>
            <a:pPr marL="0" indent="0">
              <a:lnSpc>
                <a:spcPct val="150000"/>
              </a:lnSpc>
              <a:buNone/>
            </a:pPr>
            <a:r>
              <a:rPr lang="uz-Cyrl-UZ" sz="1600" b="1" i="1" dirty="0" smtClean="0">
                <a:latin typeface="Cambria" panose="02040503050406030204" pitchFamily="18" charset="0"/>
                <a:ea typeface="Cambria" panose="02040503050406030204" pitchFamily="18" charset="0"/>
              </a:rPr>
              <a:t>2. Ўрта мактаблардаги ўқувчи ўринларига босим ортади</a:t>
            </a:r>
          </a:p>
          <a:p>
            <a:pPr marL="0" indent="0">
              <a:lnSpc>
                <a:spcPct val="150000"/>
              </a:lnSpc>
              <a:buNone/>
            </a:pPr>
            <a:r>
              <a:rPr lang="uz-Cyrl-UZ" sz="1600" b="1" i="1" dirty="0" smtClean="0">
                <a:latin typeface="Cambria" panose="02040503050406030204" pitchFamily="18" charset="0"/>
                <a:ea typeface="Cambria" panose="02040503050406030204" pitchFamily="18" charset="0"/>
              </a:rPr>
              <a:t>3. Соғлиқни сақлаш тизимига босим ортади</a:t>
            </a:r>
          </a:p>
          <a:p>
            <a:pPr marL="0" indent="0">
              <a:lnSpc>
                <a:spcPct val="150000"/>
              </a:lnSpc>
              <a:buNone/>
            </a:pPr>
            <a:r>
              <a:rPr lang="uz-Cyrl-UZ" sz="1600" b="1" i="1" dirty="0" smtClean="0">
                <a:latin typeface="Cambria" panose="02040503050406030204" pitchFamily="18" charset="0"/>
                <a:ea typeface="Cambria" panose="02040503050406030204" pitchFamily="18" charset="0"/>
              </a:rPr>
              <a:t>4. Ижтимоий ҳимоя тизимига босим ортади</a:t>
            </a:r>
          </a:p>
          <a:p>
            <a:pPr marL="0" indent="0">
              <a:lnSpc>
                <a:spcPct val="150000"/>
              </a:lnSpc>
              <a:buNone/>
            </a:pPr>
            <a:r>
              <a:rPr lang="uz-Cyrl-UZ" sz="1600" b="1" i="1" dirty="0" smtClean="0">
                <a:latin typeface="Cambria" panose="02040503050406030204" pitchFamily="18" charset="0"/>
                <a:ea typeface="Cambria" panose="02040503050406030204" pitchFamily="18" charset="0"/>
              </a:rPr>
              <a:t>5. Пенсия тизимига босим ортади</a:t>
            </a:r>
          </a:p>
          <a:p>
            <a:pPr marL="0" indent="0">
              <a:lnSpc>
                <a:spcPct val="150000"/>
              </a:lnSpc>
              <a:buNone/>
            </a:pPr>
            <a:r>
              <a:rPr lang="uz-Cyrl-UZ" sz="1600" b="1" i="1" dirty="0" smtClean="0">
                <a:latin typeface="Cambria" panose="02040503050406030204" pitchFamily="18" charset="0"/>
                <a:ea typeface="Cambria" panose="02040503050406030204" pitchFamily="18" charset="0"/>
              </a:rPr>
              <a:t>6. Ичимлик суви, табиий газ ва бошқа инфратузилмаларга босим ортади</a:t>
            </a:r>
          </a:p>
          <a:p>
            <a:pPr marL="0" indent="0">
              <a:lnSpc>
                <a:spcPct val="150000"/>
              </a:lnSpc>
              <a:buNone/>
            </a:pPr>
            <a:r>
              <a:rPr lang="uz-Cyrl-UZ" sz="1600" b="1" i="1" dirty="0" smtClean="0">
                <a:latin typeface="Cambria" panose="02040503050406030204" pitchFamily="18" charset="0"/>
                <a:ea typeface="Cambria" panose="02040503050406030204" pitchFamily="18" charset="0"/>
              </a:rPr>
              <a:t>7. Уй-жой билан таъминлаш тизимига босим ортади</a:t>
            </a:r>
          </a:p>
          <a:p>
            <a:pPr marL="0" indent="0">
              <a:lnSpc>
                <a:spcPct val="150000"/>
              </a:lnSpc>
              <a:buNone/>
            </a:pPr>
            <a:r>
              <a:rPr lang="uz-Cyrl-UZ" sz="1600" b="1" i="1" dirty="0" smtClean="0">
                <a:latin typeface="Cambria" panose="02040503050406030204" pitchFamily="18" charset="0"/>
                <a:ea typeface="Cambria" panose="02040503050406030204" pitchFamily="18" charset="0"/>
              </a:rPr>
              <a:t>8. Озиқ-овқат таъминоти тизимига босим ортади</a:t>
            </a:r>
            <a:endParaRPr lang="ru-RU" sz="1600" b="1" i="1" dirty="0">
              <a:latin typeface="Cambria" panose="02040503050406030204" pitchFamily="18" charset="0"/>
              <a:ea typeface="Cambria" panose="02040503050406030204" pitchFamily="18" charset="0"/>
            </a:endParaRPr>
          </a:p>
        </p:txBody>
      </p:sp>
      <p:sp>
        <p:nvSpPr>
          <p:cNvPr id="4" name="Заголовок 1"/>
          <p:cNvSpPr txBox="1">
            <a:spLocks/>
          </p:cNvSpPr>
          <p:nvPr/>
        </p:nvSpPr>
        <p:spPr>
          <a:xfrm>
            <a:off x="1475657" y="5589240"/>
            <a:ext cx="7556462" cy="1092951"/>
          </a:xfrm>
          <a:prstGeom prst="rect">
            <a:avLst/>
          </a:prstGeom>
          <a:ln>
            <a:solidFill>
              <a:schemeClr val="accent6"/>
            </a:solidFill>
          </a:ln>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z-Cyrl-UZ" sz="1400" dirty="0" smtClean="0">
                <a:latin typeface="Cambria" panose="02040503050406030204" pitchFamily="18" charset="0"/>
                <a:ea typeface="Cambria" panose="02040503050406030204" pitchFamily="18" charset="0"/>
              </a:rPr>
              <a:t>Ушбу йўналишлардаги босимни ўз вақтида ва ижобий ҳал этиш орқали </a:t>
            </a:r>
          </a:p>
          <a:p>
            <a:pPr algn="ctr"/>
            <a:r>
              <a:rPr lang="uz-Cyrl-UZ" sz="1400" dirty="0" smtClean="0">
                <a:latin typeface="Cambria" panose="02040503050406030204" pitchFamily="18" charset="0"/>
                <a:ea typeface="Cambria" panose="02040503050406030204" pitchFamily="18" charset="0"/>
              </a:rPr>
              <a:t>камбағаллик даражаси қисқариши ёки аксинча ҳолат кузатилиши мумкин.</a:t>
            </a:r>
          </a:p>
          <a:p>
            <a:pPr algn="ctr"/>
            <a:r>
              <a:rPr lang="uz-Cyrl-UZ" sz="1400" dirty="0" smtClean="0">
                <a:latin typeface="Cambria" panose="02040503050406030204" pitchFamily="18" charset="0"/>
                <a:ea typeface="Cambria" panose="02040503050406030204" pitchFamily="18" charset="0"/>
              </a:rPr>
              <a:t>Шу нуқтаи назардан, демографик жараёнларни камбағаллик даражасига билвосита таъсир этувчи омиллар сирасига киритиш мумкин. </a:t>
            </a:r>
            <a:endParaRPr lang="ru-RU" sz="1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60543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82960" y="404664"/>
            <a:ext cx="6875271" cy="2228826"/>
          </a:xfrm>
          <a:ln>
            <a:solidFill>
              <a:schemeClr val="accent6"/>
            </a:solidFill>
          </a:ln>
        </p:spPr>
        <p:txBody>
          <a:bodyPr>
            <a:normAutofit/>
          </a:bodyPr>
          <a:lstStyle/>
          <a:p>
            <a:pPr algn="ctr"/>
            <a:r>
              <a:rPr lang="uz-Cyrl-UZ" sz="2000" b="1" dirty="0" smtClean="0">
                <a:latin typeface="Cambria" panose="02040503050406030204" pitchFamily="18" charset="0"/>
                <a:ea typeface="Cambria" panose="02040503050406030204" pitchFamily="18" charset="0"/>
              </a:rPr>
              <a:t>Лекин буларнинг барчасига қарамай, агар мамлакат тўғри ва самарали ижтимоий-иқтисодий сиёсат олиб борса, демографик жараёнлар, жумладан, аҳоли сонининг ортишидан ижобий натижа бўлиши ҳам мумкин. </a:t>
            </a:r>
            <a:br>
              <a:rPr lang="uz-Cyrl-UZ" sz="2000" b="1" dirty="0" smtClean="0">
                <a:latin typeface="Cambria" panose="02040503050406030204" pitchFamily="18" charset="0"/>
                <a:ea typeface="Cambria" panose="02040503050406030204" pitchFamily="18" charset="0"/>
              </a:rPr>
            </a:br>
            <a:r>
              <a:rPr lang="uz-Cyrl-UZ" sz="2000" b="1" dirty="0" smtClean="0">
                <a:latin typeface="Cambria" panose="02040503050406030204" pitchFamily="18" charset="0"/>
                <a:ea typeface="Cambria" panose="02040503050406030204" pitchFamily="18" charset="0"/>
              </a:rPr>
              <a:t>Биринчи галда, инсон капиталидан </a:t>
            </a:r>
            <a:br>
              <a:rPr lang="uz-Cyrl-UZ" sz="2000" b="1" dirty="0" smtClean="0">
                <a:latin typeface="Cambria" panose="02040503050406030204" pitchFamily="18" charset="0"/>
                <a:ea typeface="Cambria" panose="02040503050406030204" pitchFamily="18" charset="0"/>
              </a:rPr>
            </a:br>
            <a:r>
              <a:rPr lang="uz-Cyrl-UZ" sz="2000" b="1" dirty="0" smtClean="0">
                <a:latin typeface="Cambria" panose="02040503050406030204" pitchFamily="18" charset="0"/>
                <a:ea typeface="Cambria" panose="02040503050406030204" pitchFamily="18" charset="0"/>
              </a:rPr>
              <a:t>самарали фойдаланилса. </a:t>
            </a:r>
            <a:endParaRPr lang="ru-RU" sz="2000" b="1" dirty="0">
              <a:latin typeface="Cambria" panose="02040503050406030204" pitchFamily="18" charset="0"/>
              <a:ea typeface="Cambria" panose="02040503050406030204" pitchFamily="18" charset="0"/>
            </a:endParaRPr>
          </a:p>
        </p:txBody>
      </p:sp>
      <p:sp>
        <p:nvSpPr>
          <p:cNvPr id="4" name="Прямоугольник 3"/>
          <p:cNvSpPr/>
          <p:nvPr/>
        </p:nvSpPr>
        <p:spPr>
          <a:xfrm>
            <a:off x="2108861" y="3212976"/>
            <a:ext cx="6875271" cy="2031325"/>
          </a:xfrm>
          <a:prstGeom prst="rect">
            <a:avLst/>
          </a:prstGeom>
          <a:ln>
            <a:solidFill>
              <a:schemeClr val="accent6"/>
            </a:solidFill>
          </a:ln>
        </p:spPr>
        <p:txBody>
          <a:bodyPr wrap="square">
            <a:spAutoFit/>
          </a:bodyPr>
          <a:lstStyle/>
          <a:p>
            <a:r>
              <a:rPr lang="ru-RU" b="1" dirty="0" err="1"/>
              <a:t>Маълумот</a:t>
            </a:r>
            <a:r>
              <a:rPr lang="ru-RU" b="1" dirty="0"/>
              <a:t> </a:t>
            </a:r>
            <a:r>
              <a:rPr lang="ru-RU" b="1" dirty="0" err="1"/>
              <a:t>учун</a:t>
            </a:r>
            <a:r>
              <a:rPr lang="ru-RU" b="1" dirty="0"/>
              <a:t>: </a:t>
            </a:r>
            <a:r>
              <a:rPr lang="ru-RU" i="1" dirty="0" err="1"/>
              <a:t>Жаҳон</a:t>
            </a:r>
            <a:r>
              <a:rPr lang="ru-RU" i="1" dirty="0"/>
              <a:t> </a:t>
            </a:r>
            <a:r>
              <a:rPr lang="ru-RU" i="1" dirty="0" err="1"/>
              <a:t>банкининг</a:t>
            </a:r>
            <a:r>
              <a:rPr lang="ru-RU" i="1" dirty="0"/>
              <a:t> 192 </a:t>
            </a:r>
            <a:r>
              <a:rPr lang="ru-RU" i="1" dirty="0" err="1"/>
              <a:t>мамлакатда</a:t>
            </a:r>
            <a:r>
              <a:rPr lang="ru-RU" i="1" dirty="0"/>
              <a:t> </a:t>
            </a:r>
            <a:r>
              <a:rPr lang="ru-RU" i="1" dirty="0" err="1"/>
              <a:t>ўтказган</a:t>
            </a:r>
            <a:r>
              <a:rPr lang="ru-RU" i="1" dirty="0"/>
              <a:t> </a:t>
            </a:r>
            <a:r>
              <a:rPr lang="ru-RU" i="1" dirty="0" err="1"/>
              <a:t>тадқиқотларига</a:t>
            </a:r>
            <a:r>
              <a:rPr lang="ru-RU" i="1" dirty="0"/>
              <a:t> </a:t>
            </a:r>
            <a:r>
              <a:rPr lang="ru-RU" i="1" dirty="0" err="1"/>
              <a:t>кўра</a:t>
            </a:r>
            <a:r>
              <a:rPr lang="ru-RU" i="1" dirty="0"/>
              <a:t>, </a:t>
            </a:r>
            <a:r>
              <a:rPr lang="ru-RU" i="1" dirty="0" err="1"/>
              <a:t>замонавий</a:t>
            </a:r>
            <a:r>
              <a:rPr lang="ru-RU" i="1" dirty="0"/>
              <a:t> </a:t>
            </a:r>
            <a:r>
              <a:rPr lang="ru-RU" i="1" dirty="0" err="1"/>
              <a:t>иқтисодиётда</a:t>
            </a:r>
            <a:r>
              <a:rPr lang="ru-RU" i="1" dirty="0"/>
              <a:t> </a:t>
            </a:r>
            <a:r>
              <a:rPr lang="ru-RU" i="1" dirty="0" err="1"/>
              <a:t>жисмоний</a:t>
            </a:r>
            <a:r>
              <a:rPr lang="ru-RU" i="1" dirty="0"/>
              <a:t> капитал </a:t>
            </a:r>
            <a:r>
              <a:rPr lang="ru-RU" i="1" dirty="0" err="1"/>
              <a:t>умумий</a:t>
            </a:r>
            <a:r>
              <a:rPr lang="ru-RU" i="1" dirty="0"/>
              <a:t> </a:t>
            </a:r>
            <a:r>
              <a:rPr lang="ru-RU" i="1" dirty="0" err="1"/>
              <a:t>бойликнинг</a:t>
            </a:r>
            <a:r>
              <a:rPr lang="ru-RU" i="1" dirty="0"/>
              <a:t> </a:t>
            </a:r>
            <a:r>
              <a:rPr lang="ru-RU" b="1" i="1" dirty="0">
                <a:solidFill>
                  <a:srgbClr val="FF0000"/>
                </a:solidFill>
              </a:rPr>
              <a:t>16 </a:t>
            </a:r>
            <a:r>
              <a:rPr lang="ru-RU" b="1" i="1" dirty="0" err="1">
                <a:solidFill>
                  <a:srgbClr val="FF0000"/>
                </a:solidFill>
              </a:rPr>
              <a:t>фоизини</a:t>
            </a:r>
            <a:r>
              <a:rPr lang="ru-RU" i="1" dirty="0"/>
              <a:t>, </a:t>
            </a:r>
            <a:r>
              <a:rPr lang="ru-RU" i="1" dirty="0" err="1"/>
              <a:t>табиий</a:t>
            </a:r>
            <a:r>
              <a:rPr lang="ru-RU" i="1" dirty="0"/>
              <a:t> капитал </a:t>
            </a:r>
            <a:r>
              <a:rPr lang="ru-RU" b="1" i="1" dirty="0">
                <a:solidFill>
                  <a:srgbClr val="FF0000"/>
                </a:solidFill>
              </a:rPr>
              <a:t>20 </a:t>
            </a:r>
            <a:r>
              <a:rPr lang="ru-RU" b="1" i="1" dirty="0" err="1">
                <a:solidFill>
                  <a:srgbClr val="FF0000"/>
                </a:solidFill>
              </a:rPr>
              <a:t>фоизни</a:t>
            </a:r>
            <a:r>
              <a:rPr lang="ru-RU" i="1" dirty="0"/>
              <a:t>, </a:t>
            </a:r>
            <a:r>
              <a:rPr lang="ru-RU" i="1" dirty="0" err="1"/>
              <a:t>инсон</a:t>
            </a:r>
            <a:r>
              <a:rPr lang="ru-RU" i="1" dirty="0"/>
              <a:t> капитали </a:t>
            </a:r>
            <a:r>
              <a:rPr lang="ru-RU" i="1" dirty="0" err="1"/>
              <a:t>эса</a:t>
            </a:r>
            <a:r>
              <a:rPr lang="ru-RU" i="1" dirty="0"/>
              <a:t> </a:t>
            </a:r>
            <a:r>
              <a:rPr lang="ru-RU" i="1" dirty="0" smtClean="0"/>
              <a:t/>
            </a:r>
            <a:br>
              <a:rPr lang="ru-RU" i="1" dirty="0" smtClean="0"/>
            </a:br>
            <a:r>
              <a:rPr lang="ru-RU" b="1" i="1" dirty="0" smtClean="0">
                <a:solidFill>
                  <a:srgbClr val="0070C0"/>
                </a:solidFill>
              </a:rPr>
              <a:t>64 </a:t>
            </a:r>
            <a:r>
              <a:rPr lang="ru-RU" b="1" i="1" dirty="0" err="1">
                <a:solidFill>
                  <a:srgbClr val="0070C0"/>
                </a:solidFill>
              </a:rPr>
              <a:t>фоизни</a:t>
            </a:r>
            <a:r>
              <a:rPr lang="ru-RU" i="1" dirty="0">
                <a:solidFill>
                  <a:srgbClr val="0070C0"/>
                </a:solidFill>
              </a:rPr>
              <a:t> </a:t>
            </a:r>
            <a:r>
              <a:rPr lang="ru-RU" i="1" dirty="0" err="1"/>
              <a:t>ташкил</a:t>
            </a:r>
            <a:r>
              <a:rPr lang="ru-RU" i="1" dirty="0"/>
              <a:t> </a:t>
            </a:r>
            <a:r>
              <a:rPr lang="ru-RU" i="1" dirty="0" err="1"/>
              <a:t>этади</a:t>
            </a:r>
            <a:r>
              <a:rPr lang="ru-RU" i="1" dirty="0"/>
              <a:t>. Япония, Германия </a:t>
            </a:r>
            <a:r>
              <a:rPr lang="ru-RU" i="1" dirty="0" err="1"/>
              <a:t>ва</a:t>
            </a:r>
            <a:r>
              <a:rPr lang="ru-RU" i="1" dirty="0"/>
              <a:t> </a:t>
            </a:r>
            <a:r>
              <a:rPr lang="ru-RU" i="1" dirty="0" err="1" smtClean="0"/>
              <a:t>Швецияда</a:t>
            </a:r>
            <a:r>
              <a:rPr lang="ru-RU" i="1" dirty="0" smtClean="0"/>
              <a:t> </a:t>
            </a:r>
            <a:r>
              <a:rPr lang="ru-RU" i="1" dirty="0" err="1"/>
              <a:t>инсон</a:t>
            </a:r>
            <a:r>
              <a:rPr lang="ru-RU" i="1" dirty="0"/>
              <a:t> капитали </a:t>
            </a:r>
            <a:r>
              <a:rPr lang="ru-RU" i="1" dirty="0" err="1"/>
              <a:t>улуши</a:t>
            </a:r>
            <a:r>
              <a:rPr lang="ru-RU" i="1" dirty="0"/>
              <a:t> </a:t>
            </a:r>
            <a:r>
              <a:rPr lang="ru-RU" b="1" i="1" dirty="0"/>
              <a:t>80 </a:t>
            </a:r>
            <a:r>
              <a:rPr lang="ru-RU" b="1" i="1" dirty="0" err="1"/>
              <a:t>фоизга</a:t>
            </a:r>
            <a:r>
              <a:rPr lang="ru-RU" b="1" i="1" dirty="0"/>
              <a:t> </a:t>
            </a:r>
            <a:r>
              <a:rPr lang="ru-RU" b="1" i="1" dirty="0" err="1" smtClean="0"/>
              <a:t>етади</a:t>
            </a:r>
            <a:r>
              <a:rPr lang="ru-RU" i="1" dirty="0"/>
              <a:t>, </a:t>
            </a:r>
            <a:r>
              <a:rPr lang="ru-RU" i="1" dirty="0" err="1"/>
              <a:t>Россияда</a:t>
            </a:r>
            <a:r>
              <a:rPr lang="ru-RU" i="1" dirty="0"/>
              <a:t> </a:t>
            </a:r>
            <a:r>
              <a:rPr lang="ru-RU" i="1" dirty="0" err="1"/>
              <a:t>эса</a:t>
            </a:r>
            <a:r>
              <a:rPr lang="ru-RU" i="1" dirty="0"/>
              <a:t> </a:t>
            </a:r>
            <a:r>
              <a:rPr lang="ru-RU" i="1" dirty="0" err="1"/>
              <a:t>атиги</a:t>
            </a:r>
            <a:r>
              <a:rPr lang="ru-RU" i="1" dirty="0"/>
              <a:t> 14 </a:t>
            </a:r>
            <a:r>
              <a:rPr lang="ru-RU" i="1" dirty="0" err="1"/>
              <a:t>фоиз</a:t>
            </a:r>
            <a:r>
              <a:rPr lang="ru-RU" i="1" dirty="0"/>
              <a:t>.</a:t>
            </a:r>
          </a:p>
        </p:txBody>
      </p:sp>
    </p:spTree>
    <p:extLst>
      <p:ext uri="{BB962C8B-B14F-4D97-AF65-F5344CB8AC3E}">
        <p14:creationId xmlns:p14="http://schemas.microsoft.com/office/powerpoint/2010/main" val="3043576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9" y="116632"/>
            <a:ext cx="7528914" cy="1280890"/>
          </a:xfrm>
          <a:ln>
            <a:solidFill>
              <a:schemeClr val="accent6"/>
            </a:solidFill>
          </a:ln>
        </p:spPr>
        <p:txBody>
          <a:bodyPr>
            <a:noAutofit/>
          </a:bodyPr>
          <a:lstStyle/>
          <a:p>
            <a:pPr algn="ctr"/>
            <a:r>
              <a:rPr lang="uz-Cyrl-UZ" sz="3200" b="1" dirty="0" smtClean="0">
                <a:latin typeface="Cambria" panose="02040503050406030204" pitchFamily="18" charset="0"/>
                <a:ea typeface="Cambria" panose="02040503050406030204" pitchFamily="18" charset="0"/>
              </a:rPr>
              <a:t>Аҳолини камбағалликдан чиқариш чора-тадбирлари</a:t>
            </a:r>
            <a:endParaRPr lang="ru-RU" sz="3200" b="1"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1835696" y="2527314"/>
            <a:ext cx="7096867" cy="4070038"/>
          </a:xfrm>
          <a:ln>
            <a:solidFill>
              <a:schemeClr val="accent6"/>
            </a:solidFill>
          </a:ln>
        </p:spPr>
        <p:txBody>
          <a:bodyPr>
            <a:normAutofit/>
          </a:bodyPr>
          <a:lstStyle/>
          <a:p>
            <a:r>
              <a:rPr lang="uz-Cyrl-UZ" dirty="0">
                <a:solidFill>
                  <a:schemeClr val="tx1"/>
                </a:solidFill>
                <a:latin typeface="Cambria" panose="02040503050406030204" pitchFamily="18" charset="0"/>
                <a:ea typeface="Cambria" panose="02040503050406030204" pitchFamily="18" charset="0"/>
              </a:rPr>
              <a:t>Камбағал оилаларга </a:t>
            </a:r>
            <a:r>
              <a:rPr lang="uz-Cyrl-UZ" dirty="0" smtClean="0">
                <a:solidFill>
                  <a:schemeClr val="tx1"/>
                </a:solidFill>
                <a:latin typeface="Cambria" panose="02040503050406030204" pitchFamily="18" charset="0"/>
                <a:ea typeface="Cambria" panose="02040503050406030204" pitchFamily="18" charset="0"/>
              </a:rPr>
              <a:t>тўғридан-тўғри молиявий ва номолиявий моддий </a:t>
            </a:r>
            <a:r>
              <a:rPr lang="uz-Cyrl-UZ" dirty="0">
                <a:solidFill>
                  <a:schemeClr val="tx1"/>
                </a:solidFill>
                <a:latin typeface="Cambria" panose="02040503050406030204" pitchFamily="18" charset="0"/>
                <a:ea typeface="Cambria" panose="02040503050406030204" pitchFamily="18" charset="0"/>
              </a:rPr>
              <a:t>ёрдам </a:t>
            </a:r>
            <a:r>
              <a:rPr lang="uz-Cyrl-UZ" dirty="0" smtClean="0">
                <a:solidFill>
                  <a:schemeClr val="tx1"/>
                </a:solidFill>
                <a:latin typeface="Cambria" panose="02040503050406030204" pitchFamily="18" charset="0"/>
                <a:ea typeface="Cambria" panose="02040503050406030204" pitchFamily="18" charset="0"/>
              </a:rPr>
              <a:t>кўрсатиш, </a:t>
            </a:r>
            <a:r>
              <a:rPr lang="uz-Cyrl-UZ" dirty="0">
                <a:solidFill>
                  <a:schemeClr val="tx1"/>
                </a:solidFill>
                <a:latin typeface="Cambria" panose="02040503050406030204" pitchFamily="18" charset="0"/>
                <a:ea typeface="Cambria" panose="02040503050406030204" pitchFamily="18" charset="0"/>
              </a:rPr>
              <a:t>“Ижтимоий ҳимоя ягона реестри”га камбағал аҳолини тўлиқ қамраб </a:t>
            </a:r>
            <a:r>
              <a:rPr lang="uz-Cyrl-UZ" dirty="0" smtClean="0">
                <a:solidFill>
                  <a:schemeClr val="tx1"/>
                </a:solidFill>
                <a:latin typeface="Cambria" panose="02040503050406030204" pitchFamily="18" charset="0"/>
                <a:ea typeface="Cambria" panose="02040503050406030204" pitchFamily="18" charset="0"/>
              </a:rPr>
              <a:t>олиш;</a:t>
            </a:r>
          </a:p>
          <a:p>
            <a:pPr lvl="0"/>
            <a:r>
              <a:rPr lang="ru-RU" dirty="0" err="1">
                <a:solidFill>
                  <a:schemeClr val="tx1"/>
                </a:solidFill>
                <a:latin typeface="Cambria" panose="02040503050406030204" pitchFamily="18" charset="0"/>
                <a:ea typeface="Cambria" panose="02040503050406030204" pitchFamily="18" charset="0"/>
              </a:rPr>
              <a:t>Камбағал</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оилалар</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фарзандларини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ёки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кексаларни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кийим-кечак</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кундалик</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эҳтиёж</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моллари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билан</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таъминлаш</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ва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бошқа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кўринишдаги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моддий</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ёрдам</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кўрсатиш</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тизимини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ишлаб</a:t>
            </a:r>
            <a:r>
              <a:rPr lang="ru-RU" dirty="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чиқиш</a:t>
            </a:r>
            <a:r>
              <a:rPr lang="ru-RU" dirty="0" smtClean="0">
                <a:solidFill>
                  <a:schemeClr val="tx1"/>
                </a:solidFill>
                <a:latin typeface="Cambria" panose="02040503050406030204" pitchFamily="18" charset="0"/>
                <a:ea typeface="Cambria" panose="02040503050406030204" pitchFamily="18" charset="0"/>
              </a:rPr>
              <a:t>;</a:t>
            </a:r>
          </a:p>
          <a:p>
            <a:r>
              <a:rPr lang="ru-RU" dirty="0" err="1">
                <a:solidFill>
                  <a:schemeClr val="tx1"/>
                </a:solidFill>
                <a:latin typeface="Cambria" panose="02040503050406030204" pitchFamily="18" charset="0"/>
                <a:ea typeface="Cambria" panose="02040503050406030204" pitchFamily="18" charset="0"/>
              </a:rPr>
              <a:t>Камбағал</a:t>
            </a:r>
            <a:r>
              <a:rPr lang="ru-RU" dirty="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оилаларнига</a:t>
            </a:r>
            <a:r>
              <a:rPr lang="ru-RU" dirty="0" smtClean="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уй-жой</a:t>
            </a:r>
            <a:r>
              <a:rPr lang="ru-RU" dirty="0" smtClean="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билан</a:t>
            </a:r>
            <a:r>
              <a:rPr lang="ru-RU" dirty="0" smtClean="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таъминлаш</a:t>
            </a:r>
            <a:r>
              <a:rPr lang="ru-RU" dirty="0" smtClean="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коммунал</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тўловлардан</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имтиёз</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бериш</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тизимини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яратиш</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арзон</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ва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самарадор</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инфратузилма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билан</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таъминлаш</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чораларини</a:t>
            </a:r>
            <a:r>
              <a:rPr lang="ru-RU" dirty="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кўриш</a:t>
            </a:r>
            <a:r>
              <a:rPr lang="ru-RU" dirty="0" smtClean="0">
                <a:solidFill>
                  <a:schemeClr val="tx1"/>
                </a:solidFill>
                <a:latin typeface="Cambria" panose="02040503050406030204" pitchFamily="18" charset="0"/>
                <a:ea typeface="Cambria" panose="02040503050406030204" pitchFamily="18" charset="0"/>
              </a:rPr>
              <a:t>.</a:t>
            </a:r>
            <a:endParaRPr lang="ru-RU" dirty="0">
              <a:solidFill>
                <a:schemeClr val="tx1"/>
              </a:solidFill>
              <a:latin typeface="Cambria" panose="02040503050406030204" pitchFamily="18" charset="0"/>
              <a:ea typeface="Cambria" panose="02040503050406030204" pitchFamily="18" charset="0"/>
            </a:endParaRPr>
          </a:p>
          <a:p>
            <a:pPr lvl="0"/>
            <a:endParaRPr lang="ru-RU" dirty="0">
              <a:solidFill>
                <a:schemeClr val="tx1"/>
              </a:solidFill>
              <a:latin typeface="Cambria" panose="02040503050406030204" pitchFamily="18" charset="0"/>
              <a:ea typeface="Cambria" panose="02040503050406030204" pitchFamily="18" charset="0"/>
            </a:endParaRPr>
          </a:p>
          <a:p>
            <a:endParaRPr lang="ru-RU" dirty="0">
              <a:solidFill>
                <a:schemeClr val="tx1"/>
              </a:solidFill>
              <a:latin typeface="Cambria" panose="02040503050406030204" pitchFamily="18" charset="0"/>
              <a:ea typeface="Cambria" panose="02040503050406030204" pitchFamily="18" charset="0"/>
            </a:endParaRPr>
          </a:p>
          <a:p>
            <a:pPr lvl="0"/>
            <a:endParaRPr lang="uz-Cyrl-UZ" sz="2400" b="1" dirty="0">
              <a:solidFill>
                <a:schemeClr val="tx1"/>
              </a:solidFill>
            </a:endParaRPr>
          </a:p>
        </p:txBody>
      </p:sp>
      <p:sp>
        <p:nvSpPr>
          <p:cNvPr id="4" name="Прямоугольник 3"/>
          <p:cNvSpPr/>
          <p:nvPr/>
        </p:nvSpPr>
        <p:spPr>
          <a:xfrm>
            <a:off x="1835697" y="1700808"/>
            <a:ext cx="6984776" cy="523220"/>
          </a:xfrm>
          <a:prstGeom prst="rect">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a:spAutoFit/>
          </a:bodyPr>
          <a:lstStyle/>
          <a:p>
            <a:pPr lvl="0"/>
            <a:r>
              <a:rPr lang="uz-Cyrl-UZ" sz="2800" b="1" i="1" dirty="0"/>
              <a:t>ЭКСТЕНСИВ </a:t>
            </a:r>
            <a:r>
              <a:rPr lang="uz-Cyrl-UZ" sz="2800" b="1" i="1" dirty="0" smtClean="0"/>
              <a:t> ЁКИ  </a:t>
            </a:r>
            <a:r>
              <a:rPr lang="uz-Cyrl-UZ" sz="2800" b="1" i="1" dirty="0"/>
              <a:t>БЕВОСИТА ЧОРАЛАР</a:t>
            </a:r>
          </a:p>
        </p:txBody>
      </p:sp>
    </p:spTree>
    <p:extLst>
      <p:ext uri="{BB962C8B-B14F-4D97-AF65-F5344CB8AC3E}">
        <p14:creationId xmlns:p14="http://schemas.microsoft.com/office/powerpoint/2010/main" val="2342190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55862" y="692696"/>
            <a:ext cx="7683093" cy="5112568"/>
          </a:xfrm>
          <a:ln>
            <a:solidFill>
              <a:schemeClr val="accent6"/>
            </a:solidFill>
          </a:ln>
        </p:spPr>
        <p:txBody>
          <a:bodyPr>
            <a:noAutofit/>
          </a:bodyPr>
          <a:lstStyle/>
          <a:p>
            <a:pPr lvl="0">
              <a:spcBef>
                <a:spcPts val="600"/>
              </a:spcBef>
            </a:pPr>
            <a:r>
              <a:rPr lang="ru-RU" dirty="0" err="1">
                <a:solidFill>
                  <a:schemeClr val="tx1"/>
                </a:solidFill>
                <a:latin typeface="Cambria" panose="02040503050406030204" pitchFamily="18" charset="0"/>
                <a:ea typeface="Cambria" panose="02040503050406030204" pitchFamily="18" charset="0"/>
              </a:rPr>
              <a:t>Камбағал</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аҳоли</a:t>
            </a:r>
            <a:r>
              <a:rPr lang="ru-RU" dirty="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таркибида</a:t>
            </a:r>
            <a:r>
              <a:rPr lang="ru-RU" dirty="0" smtClean="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бандликни</a:t>
            </a:r>
            <a:r>
              <a:rPr lang="ru-RU" dirty="0" smtClean="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қўллаб-қувватлаш</a:t>
            </a:r>
            <a:r>
              <a:rPr lang="ru-RU" dirty="0" smtClean="0">
                <a:solidFill>
                  <a:schemeClr val="tx1"/>
                </a:solidFill>
                <a:latin typeface="Cambria" panose="02040503050406030204" pitchFamily="18" charset="0"/>
                <a:ea typeface="Cambria" panose="02040503050406030204" pitchFamily="18" charset="0"/>
              </a:rPr>
              <a:t>;</a:t>
            </a:r>
          </a:p>
          <a:p>
            <a:pPr>
              <a:spcBef>
                <a:spcPts val="600"/>
              </a:spcBef>
            </a:pPr>
            <a:r>
              <a:rPr lang="uz-Cyrl-UZ" dirty="0">
                <a:solidFill>
                  <a:schemeClr val="tx1"/>
                </a:solidFill>
                <a:latin typeface="Cambria" panose="02040503050406030204" pitchFamily="18" charset="0"/>
                <a:ea typeface="Cambria" panose="02040503050406030204" pitchFamily="18" charset="0"/>
              </a:rPr>
              <a:t>Камбағал аҳолини касб-ҳунар, хорижий тил ва замонавий технологияларни эгаллашга </a:t>
            </a:r>
            <a:r>
              <a:rPr lang="uz-Cyrl-UZ" dirty="0" smtClean="0">
                <a:solidFill>
                  <a:schemeClr val="tx1"/>
                </a:solidFill>
                <a:latin typeface="Cambria" panose="02040503050406030204" pitchFamily="18" charset="0"/>
                <a:ea typeface="Cambria" panose="02040503050406030204" pitchFamily="18" charset="0"/>
              </a:rPr>
              <a:t>йўналтириш;</a:t>
            </a:r>
            <a:endParaRPr lang="ru-RU" dirty="0">
              <a:latin typeface="Cambria" panose="02040503050406030204" pitchFamily="18" charset="0"/>
              <a:ea typeface="Cambria" panose="02040503050406030204" pitchFamily="18" charset="0"/>
            </a:endParaRPr>
          </a:p>
          <a:p>
            <a:pPr lvl="0">
              <a:spcBef>
                <a:spcPts val="600"/>
              </a:spcBef>
            </a:pPr>
            <a:r>
              <a:rPr lang="ru-RU" dirty="0" err="1" smtClean="0">
                <a:solidFill>
                  <a:schemeClr val="tx1"/>
                </a:solidFill>
                <a:latin typeface="Cambria" panose="02040503050406030204" pitchFamily="18" charset="0"/>
                <a:ea typeface="Cambria" panose="02040503050406030204" pitchFamily="18" charset="0"/>
              </a:rPr>
              <a:t>Камбағал</a:t>
            </a:r>
            <a:r>
              <a:rPr lang="ru-RU" dirty="0" smtClean="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аҳолига</a:t>
            </a:r>
            <a:r>
              <a:rPr lang="ru-RU" dirty="0" smtClean="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қишлоқ</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хўжалигига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мўлжалланган</a:t>
            </a:r>
            <a:r>
              <a:rPr lang="ru-RU" dirty="0">
                <a:solidFill>
                  <a:schemeClr val="tx1"/>
                </a:solidFill>
                <a:latin typeface="Cambria" panose="02040503050406030204" pitchFamily="18" charset="0"/>
                <a:ea typeface="Cambria" panose="02040503050406030204" pitchFamily="18" charset="0"/>
              </a:rPr>
              <a:t> ер </a:t>
            </a:r>
            <a:r>
              <a:rPr lang="ru-RU" dirty="0" err="1" smtClean="0">
                <a:solidFill>
                  <a:schemeClr val="tx1"/>
                </a:solidFill>
                <a:latin typeface="Cambria" panose="02040503050406030204" pitchFamily="18" charset="0"/>
                <a:ea typeface="Cambria" panose="02040503050406030204" pitchFamily="18" charset="0"/>
              </a:rPr>
              <a:t>ажратиш</a:t>
            </a:r>
            <a:r>
              <a:rPr lang="ru-RU" dirty="0" smtClean="0">
                <a:solidFill>
                  <a:schemeClr val="tx1"/>
                </a:solidFill>
                <a:latin typeface="Cambria" panose="02040503050406030204" pitchFamily="18" charset="0"/>
                <a:ea typeface="Cambria" panose="02040503050406030204" pitchFamily="18" charset="0"/>
              </a:rPr>
              <a:t>;</a:t>
            </a:r>
          </a:p>
          <a:p>
            <a:pPr>
              <a:spcBef>
                <a:spcPts val="600"/>
              </a:spcBef>
            </a:pPr>
            <a:r>
              <a:rPr lang="uz-Cyrl-UZ" dirty="0">
                <a:solidFill>
                  <a:schemeClr val="tx1"/>
                </a:solidFill>
                <a:latin typeface="Cambria" panose="02040503050406030204" pitchFamily="18" charset="0"/>
                <a:ea typeface="Cambria" panose="02040503050406030204" pitchFamily="18" charset="0"/>
              </a:rPr>
              <a:t>Камбағал </a:t>
            </a:r>
            <a:r>
              <a:rPr lang="uz-Cyrl-UZ" dirty="0" smtClean="0">
                <a:solidFill>
                  <a:schemeClr val="tx1"/>
                </a:solidFill>
                <a:latin typeface="Cambria" panose="02040503050406030204" pitchFamily="18" charset="0"/>
                <a:ea typeface="Cambria" panose="02040503050406030204" pitchFamily="18" charset="0"/>
              </a:rPr>
              <a:t>оилалар </a:t>
            </a:r>
            <a:r>
              <a:rPr lang="uz-Cyrl-UZ" dirty="0">
                <a:solidFill>
                  <a:schemeClr val="tx1"/>
                </a:solidFill>
                <a:latin typeface="Cambria" panose="02040503050406030204" pitchFamily="18" charset="0"/>
                <a:ea typeface="Cambria" panose="02040503050406030204" pitchFamily="18" charset="0"/>
              </a:rPr>
              <a:t>билан ўзаро шартнома асосида чорвачилик, паррандачилик, балиқчилик, асаларичилик маҳсулотлари етиштириш тизимини йўлга </a:t>
            </a:r>
            <a:r>
              <a:rPr lang="uz-Cyrl-UZ" dirty="0" smtClean="0">
                <a:solidFill>
                  <a:schemeClr val="tx1"/>
                </a:solidFill>
                <a:latin typeface="Cambria" panose="02040503050406030204" pitchFamily="18" charset="0"/>
                <a:ea typeface="Cambria" panose="02040503050406030204" pitchFamily="18" charset="0"/>
              </a:rPr>
              <a:t>қўйиш; </a:t>
            </a:r>
          </a:p>
          <a:p>
            <a:pPr lvl="0">
              <a:spcBef>
                <a:spcPts val="600"/>
              </a:spcBef>
            </a:pPr>
            <a:r>
              <a:rPr lang="uz-Cyrl-UZ" dirty="0">
                <a:solidFill>
                  <a:schemeClr val="tx1"/>
                </a:solidFill>
                <a:latin typeface="Cambria" panose="02040503050406030204" pitchFamily="18" charset="0"/>
                <a:ea typeface="Cambria" panose="02040503050406030204" pitchFamily="18" charset="0"/>
              </a:rPr>
              <a:t>Камбағал </a:t>
            </a:r>
            <a:r>
              <a:rPr lang="uz-Cyrl-UZ" dirty="0" smtClean="0">
                <a:solidFill>
                  <a:schemeClr val="tx1"/>
                </a:solidFill>
                <a:latin typeface="Cambria" panose="02040503050406030204" pitchFamily="18" charset="0"/>
                <a:ea typeface="Cambria" panose="02040503050406030204" pitchFamily="18" charset="0"/>
              </a:rPr>
              <a:t>аҳолини </a:t>
            </a:r>
            <a:r>
              <a:rPr lang="uz-Cyrl-UZ" dirty="0">
                <a:solidFill>
                  <a:schemeClr val="tx1"/>
                </a:solidFill>
                <a:latin typeface="Cambria" panose="02040503050406030204" pitchFamily="18" charset="0"/>
                <a:ea typeface="Cambria" panose="02040503050406030204" pitchFamily="18" charset="0"/>
              </a:rPr>
              <a:t>тадбиркорлик кўникмаларига ўқитиш, </a:t>
            </a:r>
            <a:r>
              <a:rPr lang="uz-Cyrl-UZ" dirty="0" smtClean="0">
                <a:solidFill>
                  <a:schemeClr val="tx1"/>
                </a:solidFill>
                <a:latin typeface="Cambria" panose="02040503050406030204" pitchFamily="18" charset="0"/>
                <a:ea typeface="Cambria" panose="02040503050406030204" pitchFamily="18" charset="0"/>
              </a:rPr>
              <a:t>дастлабки </a:t>
            </a:r>
            <a:r>
              <a:rPr lang="uz-Cyrl-UZ" dirty="0">
                <a:solidFill>
                  <a:schemeClr val="tx1"/>
                </a:solidFill>
                <a:latin typeface="Cambria" panose="02040503050406030204" pitchFamily="18" charset="0"/>
                <a:ea typeface="Cambria" panose="02040503050406030204" pitchFamily="18" charset="0"/>
              </a:rPr>
              <a:t>молиявий, техникавий ҳамда бошқа йўналишларда кўмак </a:t>
            </a:r>
            <a:r>
              <a:rPr lang="uz-Cyrl-UZ" dirty="0" smtClean="0">
                <a:solidFill>
                  <a:schemeClr val="tx1"/>
                </a:solidFill>
                <a:latin typeface="Cambria" panose="02040503050406030204" pitchFamily="18" charset="0"/>
                <a:ea typeface="Cambria" panose="02040503050406030204" pitchFamily="18" charset="0"/>
              </a:rPr>
              <a:t>кўрсатиш;</a:t>
            </a:r>
          </a:p>
          <a:p>
            <a:pPr>
              <a:spcBef>
                <a:spcPts val="600"/>
              </a:spcBef>
            </a:pPr>
            <a:r>
              <a:rPr lang="ru-RU" dirty="0" err="1">
                <a:solidFill>
                  <a:schemeClr val="tx1"/>
                </a:solidFill>
                <a:latin typeface="Cambria" panose="02040503050406030204" pitchFamily="18" charset="0"/>
                <a:ea typeface="Cambria" panose="02040503050406030204" pitchFamily="18" charset="0"/>
              </a:rPr>
              <a:t>Камбағал</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оилаларга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имтиёзли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шартларда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кичик</a:t>
            </a:r>
            <a:r>
              <a:rPr lang="ru-RU" dirty="0">
                <a:solidFill>
                  <a:schemeClr val="tx1"/>
                </a:solidFill>
                <a:latin typeface="Cambria" panose="02040503050406030204" pitchFamily="18" charset="0"/>
                <a:ea typeface="Cambria" panose="02040503050406030204" pitchFamily="18" charset="0"/>
              </a:rPr>
              <a:t> бизнес </a:t>
            </a:r>
            <a:r>
              <a:rPr lang="ru-RU" dirty="0" err="1">
                <a:solidFill>
                  <a:schemeClr val="tx1"/>
                </a:solidFill>
                <a:latin typeface="Cambria" panose="02040503050406030204" pitchFamily="18" charset="0"/>
                <a:ea typeface="Cambria" panose="02040503050406030204" pitchFamily="18" charset="0"/>
              </a:rPr>
              <a:t>ва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хусусий</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тадбиркорлик</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касаначилик</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ва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ҳунармандчилик</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йўналишлари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бўйича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кредитлар</a:t>
            </a:r>
            <a:r>
              <a:rPr lang="ru-RU" dirty="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ажратиш</a:t>
            </a:r>
            <a:r>
              <a:rPr lang="ru-RU" dirty="0" smtClean="0">
                <a:solidFill>
                  <a:schemeClr val="tx1"/>
                </a:solidFill>
                <a:latin typeface="Cambria" panose="02040503050406030204" pitchFamily="18" charset="0"/>
                <a:ea typeface="Cambria" panose="02040503050406030204" pitchFamily="18" charset="0"/>
              </a:rPr>
              <a:t>;</a:t>
            </a:r>
          </a:p>
          <a:p>
            <a:pPr lvl="0"/>
            <a:r>
              <a:rPr lang="ru-RU" dirty="0" err="1">
                <a:solidFill>
                  <a:schemeClr val="tx1"/>
                </a:solidFill>
                <a:latin typeface="Cambria" panose="02040503050406030204" pitchFamily="18" charset="0"/>
                <a:ea typeface="Cambria" panose="02040503050406030204" pitchFamily="18" charset="0"/>
              </a:rPr>
              <a:t>Камбағал</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оилаларга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имтиёзли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шартларда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кичик</a:t>
            </a:r>
            <a:r>
              <a:rPr lang="ru-RU" dirty="0">
                <a:solidFill>
                  <a:schemeClr val="tx1"/>
                </a:solidFill>
                <a:latin typeface="Cambria" panose="02040503050406030204" pitchFamily="18" charset="0"/>
                <a:ea typeface="Cambria" panose="02040503050406030204" pitchFamily="18" charset="0"/>
              </a:rPr>
              <a:t> бизнес </a:t>
            </a:r>
            <a:r>
              <a:rPr lang="ru-RU" dirty="0" err="1">
                <a:solidFill>
                  <a:schemeClr val="tx1"/>
                </a:solidFill>
                <a:latin typeface="Cambria" panose="02040503050406030204" pitchFamily="18" charset="0"/>
                <a:ea typeface="Cambria" panose="02040503050406030204" pitchFamily="18" charset="0"/>
              </a:rPr>
              <a:t>ва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хусусий</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тадбиркорлик</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касаначилик</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ва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ҳунармандчилик</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йўналишлари</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бўйича</a:t>
            </a:r>
            <a:r>
              <a:rPr lang="ru-RU" dirty="0">
                <a:solidFill>
                  <a:schemeClr val="tx1"/>
                </a:solidFill>
                <a:latin typeface="Cambria" panose="02040503050406030204" pitchFamily="18" charset="0"/>
                <a:ea typeface="Cambria" panose="02040503050406030204" pitchFamily="18" charset="0"/>
              </a:rPr>
              <a:t> </a:t>
            </a:r>
            <a:r>
              <a:rPr lang="ru-RU" dirty="0" err="1">
                <a:solidFill>
                  <a:schemeClr val="tx1"/>
                </a:solidFill>
                <a:latin typeface="Cambria" panose="02040503050406030204" pitchFamily="18" charset="0"/>
                <a:ea typeface="Cambria" panose="02040503050406030204" pitchFamily="18" charset="0"/>
              </a:rPr>
              <a:t>кредитлар</a:t>
            </a:r>
            <a:r>
              <a:rPr lang="ru-RU" dirty="0">
                <a:solidFill>
                  <a:schemeClr val="tx1"/>
                </a:solidFill>
                <a:latin typeface="Cambria" panose="02040503050406030204" pitchFamily="18" charset="0"/>
                <a:ea typeface="Cambria" panose="02040503050406030204" pitchFamily="18" charset="0"/>
              </a:rPr>
              <a:t> </a:t>
            </a:r>
            <a:r>
              <a:rPr lang="ru-RU" dirty="0" err="1" smtClean="0">
                <a:solidFill>
                  <a:schemeClr val="tx1"/>
                </a:solidFill>
                <a:latin typeface="Cambria" panose="02040503050406030204" pitchFamily="18" charset="0"/>
                <a:ea typeface="Cambria" panose="02040503050406030204" pitchFamily="18" charset="0"/>
              </a:rPr>
              <a:t>ажратиш</a:t>
            </a:r>
            <a:r>
              <a:rPr lang="ru-RU" dirty="0" smtClean="0">
                <a:solidFill>
                  <a:schemeClr val="tx1"/>
                </a:solidFill>
                <a:latin typeface="Cambria" panose="02040503050406030204" pitchFamily="18" charset="0"/>
                <a:ea typeface="Cambria" panose="02040503050406030204" pitchFamily="18" charset="0"/>
              </a:rPr>
              <a:t>;</a:t>
            </a:r>
          </a:p>
          <a:p>
            <a:pPr marL="0" lvl="0" indent="0">
              <a:buNone/>
            </a:pPr>
            <a:endParaRPr lang="ru-RU" sz="2000" dirty="0"/>
          </a:p>
        </p:txBody>
      </p:sp>
      <p:sp>
        <p:nvSpPr>
          <p:cNvPr id="4" name="Заголовок 3"/>
          <p:cNvSpPr>
            <a:spLocks noGrp="1"/>
          </p:cNvSpPr>
          <p:nvPr>
            <p:ph type="title"/>
          </p:nvPr>
        </p:nvSpPr>
        <p:spPr>
          <a:xfrm>
            <a:off x="1355862" y="7990"/>
            <a:ext cx="7663727" cy="584775"/>
          </a:xfrm>
          <a:prstGeom prst="rect">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a:spAutoFit/>
          </a:bodyPr>
          <a:lstStyle/>
          <a:p>
            <a:pPr lvl="0" algn="ctr"/>
            <a:r>
              <a:rPr lang="uz-Cyrl-UZ" sz="3200" b="1" i="1" dirty="0" smtClean="0">
                <a:latin typeface="Cambria" panose="02040503050406030204" pitchFamily="18" charset="0"/>
                <a:ea typeface="Cambria" panose="02040503050406030204" pitchFamily="18" charset="0"/>
              </a:rPr>
              <a:t>ИНТЕНСИВ  ЁКИ  БИЛВОСИТА </a:t>
            </a:r>
            <a:r>
              <a:rPr lang="uz-Cyrl-UZ" sz="3200" b="1" i="1" dirty="0">
                <a:latin typeface="Cambria" panose="02040503050406030204" pitchFamily="18" charset="0"/>
                <a:ea typeface="Cambria" panose="02040503050406030204" pitchFamily="18" charset="0"/>
              </a:rPr>
              <a:t>ЧОРАЛАР</a:t>
            </a:r>
          </a:p>
        </p:txBody>
      </p:sp>
      <p:sp>
        <p:nvSpPr>
          <p:cNvPr id="5" name="Заголовок 1"/>
          <p:cNvSpPr txBox="1">
            <a:spLocks/>
          </p:cNvSpPr>
          <p:nvPr/>
        </p:nvSpPr>
        <p:spPr>
          <a:xfrm>
            <a:off x="1391657" y="6021288"/>
            <a:ext cx="7683092" cy="720080"/>
          </a:xfrm>
          <a:prstGeom prst="rect">
            <a:avLst/>
          </a:prstGeom>
          <a:ln>
            <a:solidFill>
              <a:schemeClr val="accent6"/>
            </a:solidFill>
          </a:ln>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z-Cyrl-UZ" sz="1400" i="1" dirty="0" smtClean="0">
                <a:latin typeface="Cambria" panose="02040503050406030204" pitchFamily="18" charset="0"/>
                <a:ea typeface="Cambria" panose="02040503050406030204" pitchFamily="18" charset="0"/>
              </a:rPr>
              <a:t>Ушбу чораларни давлат ва камбағал фуқаро ўртасидаги мажбуриятларни янада мустаҳкамлаш ҳамда ислоҳотлар самарадорлигини ошириш мақсадида “Ижтимоий шартнома” механизми орқали амалга ошириш мақсадга мувофиқдир.</a:t>
            </a:r>
            <a:endParaRPr lang="ru-RU" sz="14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84740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Ретро">
  <a:themeElements>
    <a:clrScheme name="Ретро">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Wisp</Template>
  <TotalTime>2022</TotalTime>
  <Words>1517</Words>
  <Application>Microsoft Office PowerPoint</Application>
  <PresentationFormat>Экран (4:3)</PresentationFormat>
  <Paragraphs>178</Paragraphs>
  <Slides>12</Slides>
  <Notes>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2</vt:i4>
      </vt:variant>
      <vt:variant>
        <vt:lpstr>Заголовки слайдов</vt:lpstr>
      </vt:variant>
      <vt:variant>
        <vt:i4>12</vt:i4>
      </vt:variant>
    </vt:vector>
  </HeadingPairs>
  <TitlesOfParts>
    <vt:vector size="24" baseType="lpstr">
      <vt:lpstr>Arial</vt:lpstr>
      <vt:lpstr>Calibri</vt:lpstr>
      <vt:lpstr>Calibri Light</vt:lpstr>
      <vt:lpstr>Cambria</vt:lpstr>
      <vt:lpstr>Century</vt:lpstr>
      <vt:lpstr>Century Gothic</vt:lpstr>
      <vt:lpstr>Open Sans</vt:lpstr>
      <vt:lpstr>Times New Roman</vt:lpstr>
      <vt:lpstr>Wingdings</vt:lpstr>
      <vt:lpstr>Wingdings 3</vt:lpstr>
      <vt:lpstr>Легкий дым</vt:lpstr>
      <vt:lpstr>Ретро</vt:lpstr>
      <vt:lpstr>    Тошкент-2021</vt:lpstr>
      <vt:lpstr>Ўзбекистон Республикаси Президенти Шавкат Мирзиёевнинг  Олий Мажлисга Мурожаатномасидан 24.01.2020 йил</vt:lpstr>
      <vt:lpstr>Камбағаллик нима ёки ким камбағал?</vt:lpstr>
      <vt:lpstr>Аҳолининг камбағаллик ҳолатига тушишига сабаб бўлувчи омиллар</vt:lpstr>
      <vt:lpstr>Камбағаллик даражасини аниқлаш усуллари</vt:lpstr>
      <vt:lpstr>Аҳоли сони ортишининг давлат ижтимоий-иқтисодий ислоҳотларига таъсири</vt:lpstr>
      <vt:lpstr>Лекин буларнинг барчасига қарамай, агар мамлакат тўғри ва самарали ижтимоий-иқтисодий сиёсат олиб борса, демографик жараёнлар, жумладан, аҳоли сонининг ортишидан ижобий натижа бўлиши ҳам мумкин.  Биринчи галда, инсон капиталидан  самарали фойдаланилса. </vt:lpstr>
      <vt:lpstr>Аҳолини камбағалликдан чиқариш чора-тадбирлари</vt:lpstr>
      <vt:lpstr>ИНТЕНСИВ  ЁКИ  БИЛВОСИТА ЧОРАЛАР</vt:lpstr>
      <vt:lpstr>Презентация PowerPoint</vt:lpstr>
      <vt:lpstr>Эътиборингиз учун раҳмат!!</vt:lpstr>
      <vt:lpstr>Ўзбекистон ички бозорида турли маҳсулотлар истеъмолидаги ўзгаришлар</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Ўзбекистон Республикаси иқтисодий тараққиёт  ва камбағалликни қисқартириш вазирилиги    Аҳолининг базавий истеъмол эҳтиёжлари ва камбағаллик  чегараси мезонини ҳисоблаш              Тошкент-2020</dc:title>
  <dc:creator>Джалилов Абдумалик Абдуазизович</dc:creator>
  <cp:lastModifiedBy>Yuldashev Nurbek Normurodovich</cp:lastModifiedBy>
  <cp:revision>92</cp:revision>
  <cp:lastPrinted>2020-09-22T14:39:28Z</cp:lastPrinted>
  <dcterms:created xsi:type="dcterms:W3CDTF">2020-09-21T03:57:38Z</dcterms:created>
  <dcterms:modified xsi:type="dcterms:W3CDTF">2021-06-10T17:31:59Z</dcterms:modified>
</cp:coreProperties>
</file>